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9.xml" ContentType="application/vnd.openxmlformats-officedocument.presentationml.notesSlide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9"/>
  </p:notesMasterIdLst>
  <p:handoutMasterIdLst>
    <p:handoutMasterId r:id="rId20"/>
  </p:handoutMasterIdLst>
  <p:sldIdLst>
    <p:sldId id="288" r:id="rId5"/>
    <p:sldId id="399" r:id="rId6"/>
    <p:sldId id="400" r:id="rId7"/>
    <p:sldId id="378" r:id="rId8"/>
    <p:sldId id="398" r:id="rId9"/>
    <p:sldId id="389" r:id="rId10"/>
    <p:sldId id="405" r:id="rId11"/>
    <p:sldId id="401" r:id="rId12"/>
    <p:sldId id="402" r:id="rId13"/>
    <p:sldId id="381" r:id="rId14"/>
    <p:sldId id="384" r:id="rId15"/>
    <p:sldId id="385" r:id="rId16"/>
    <p:sldId id="394" r:id="rId17"/>
    <p:sldId id="403" r:id="rId18"/>
  </p:sldIdLst>
  <p:sldSz cx="9906000" cy="6858000" type="A4"/>
  <p:notesSz cx="6797675" cy="9928225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12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6B5B"/>
    <a:srgbClr val="FF6600"/>
    <a:srgbClr val="FF5050"/>
    <a:srgbClr val="6EA92D"/>
    <a:srgbClr val="FF860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=""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Средний стиль 1 - акцент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775DCB02-9BB8-47FD-8907-85C794F793BA}" styleName="Стиль из темы 1 - акцент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E269D01E-BC32-4049-B463-5C60D7B0CCD2}" styleName="Стиль из темы 2 - акцент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00A15C55-8517-42AA-B614-E9B94910E393}" styleName="Средний стиль 2 - акцент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F5AB1C69-6EDB-4FF4-983F-18BD219EF322}" styleName="Средний стиль 2 - акцент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ED083AE6-46FA-4A59-8FB0-9F97EB10719F}" styleName="Светлый стиль 3 - акцент 4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 w="12700" cmpd="sng">
              <a:solidFill>
                <a:schemeClr val="accent4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D27102A9-8310-4765-A935-A1911B00CA55}" styleName="Светлый стиль 1 - акцент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C083E6E3-FA7D-4D7B-A595-EF9225AFEA82}" styleName="Светлый стиль 1 - акцент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1FECB4D8-DB02-4DC6-A0A2-4F2EBAE1DC90}" styleName="Средний стиль 1 - акцент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F2DE63D5-997A-4646-A377-4702673A728D}" styleName="Светлый стиль 2 - акцент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7DF18680-E054-41AD-8BC1-D1AEF772440D}" styleName="Средний стиль 2 - акцент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8799B23B-EC83-4686-B30A-512413B5E67A}" styleName="Светлый стиль 3 - акцент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426" autoAdjust="0"/>
    <p:restoredTop sz="92950" autoAdjust="0"/>
  </p:normalViewPr>
  <p:slideViewPr>
    <p:cSldViewPr>
      <p:cViewPr>
        <p:scale>
          <a:sx n="100" d="100"/>
          <a:sy n="100" d="100"/>
        </p:scale>
        <p:origin x="-1020" y="-24"/>
      </p:cViewPr>
      <p:guideLst>
        <p:guide orient="horz" pos="2160"/>
        <p:guide pos="3121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499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handoutMaster" Target="handoutMasters/handout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diagrams/_rels/data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diagrams/_rels/drawing2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2" Type="http://schemas.openxmlformats.org/officeDocument/2006/relationships/image" Target="../media/image3.jpeg"/><Relationship Id="rId1" Type="http://schemas.openxmlformats.org/officeDocument/2006/relationships/image" Target="../media/image2.jpeg"/><Relationship Id="rId6" Type="http://schemas.openxmlformats.org/officeDocument/2006/relationships/image" Target="../media/image7.jpeg"/><Relationship Id="rId5" Type="http://schemas.openxmlformats.org/officeDocument/2006/relationships/image" Target="../media/image6.png"/><Relationship Id="rId4" Type="http://schemas.openxmlformats.org/officeDocument/2006/relationships/image" Target="../media/image5.jpeg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4">
  <dgm:title val=""/>
  <dgm:desc val=""/>
  <dgm:catLst>
    <dgm:cat type="colorful" pri="104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4"/>
      <a:schemeClr val="accent5"/>
    </dgm:fillClrLst>
    <dgm:linClrLst>
      <a:schemeClr val="accent4"/>
      <a:schemeClr val="accent5"/>
    </dgm:linClrLst>
    <dgm:effectClrLst/>
    <dgm:txLinClrLst/>
    <dgm:txFillClrLst/>
    <dgm:txEffectClrLst/>
  </dgm:styleLbl>
  <dgm:styleLbl name="lnNode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4">
        <a:alpha val="50000"/>
      </a:schemeClr>
      <a:schemeClr val="accent5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4">
        <a:tint val="50000"/>
      </a:schemeClr>
      <a:schemeClr val="accent5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4">
        <a:tint val="50000"/>
      </a:schemeClr>
      <a:schemeClr val="accent5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4"/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4"/>
      <a:schemeClr val="accent5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>
        <a:tint val="9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>
        <a:tint val="5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4"/>
      <a:schemeClr val="accent5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4">
        <a:tint val="40000"/>
        <a:alpha val="90000"/>
      </a:schemeClr>
      <a:schemeClr val="accent5">
        <a:tint val="40000"/>
        <a:alpha val="90000"/>
      </a:schemeClr>
    </dgm:fillClrLst>
    <dgm:linClrLst>
      <a:schemeClr val="accent4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3">
  <dgm:title val=""/>
  <dgm:desc val=""/>
  <dgm:catLst>
    <dgm:cat type="colorful" pri="10300"/>
  </dgm:catLst>
  <dgm:styleLbl name="node0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3"/>
      <a:schemeClr val="accent4"/>
    </dgm:fillClrLst>
    <dgm:linClrLst>
      <a:schemeClr val="accent3"/>
      <a:schemeClr val="accent4"/>
    </dgm:linClrLst>
    <dgm:effectClrLst/>
    <dgm:txLinClrLst/>
    <dgm:txFillClrLst/>
    <dgm:txEffectClrLst/>
  </dgm:styleLbl>
  <dgm:styleLbl name="lnNode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3">
        <a:alpha val="50000"/>
      </a:schemeClr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3">
        <a:tint val="50000"/>
      </a:schemeClr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3">
        <a:tint val="50000"/>
      </a:schemeClr>
      <a:schemeClr val="accent4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3"/>
      <a:schemeClr val="accent4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3"/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3"/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3">
        <a:tint val="40000"/>
        <a:alpha val="90000"/>
      </a:schemeClr>
      <a:schemeClr val="accent4">
        <a:tint val="40000"/>
        <a:alpha val="90000"/>
      </a:schemeClr>
    </dgm:fillClrLst>
    <dgm:linClrLst>
      <a:schemeClr val="accent3">
        <a:tint val="40000"/>
        <a:alpha val="90000"/>
      </a:schemeClr>
      <a:schemeClr val="accent4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2B6AAFAE-518F-4915-8F95-9F7069E1FD4C}" type="doc">
      <dgm:prSet loTypeId="urn:microsoft.com/office/officeart/2008/layout/LinedList" loCatId="list" qsTypeId="urn:microsoft.com/office/officeart/2005/8/quickstyle/simple1" qsCatId="simple" csTypeId="urn:microsoft.com/office/officeart/2005/8/colors/colorful4" csCatId="colorful" phldr="1"/>
      <dgm:spPr/>
      <dgm:t>
        <a:bodyPr/>
        <a:lstStyle/>
        <a:p>
          <a:endParaRPr lang="ru-RU"/>
        </a:p>
      </dgm:t>
    </dgm:pt>
    <dgm:pt modelId="{0416F793-4E67-483D-958B-DCFAAC1E938D}">
      <dgm:prSet phldrT="[Текст]" custT="1"/>
      <dgm:spPr/>
      <dgm:t>
        <a:bodyPr anchor="ctr"/>
        <a:lstStyle/>
        <a:p>
          <a:pPr algn="ctr"/>
          <a:r>
            <a:rPr lang="ru-RU" sz="1600" b="1" dirty="0" smtClean="0"/>
            <a:t>Преимущества</a:t>
          </a:r>
        </a:p>
        <a:p>
          <a:pPr algn="ctr"/>
          <a:r>
            <a:rPr lang="ru-RU" sz="1600" b="1" dirty="0" smtClean="0"/>
            <a:t>инициативного</a:t>
          </a:r>
        </a:p>
        <a:p>
          <a:pPr algn="ctr"/>
          <a:r>
            <a:rPr lang="ru-RU" sz="1600" b="1" dirty="0" smtClean="0"/>
            <a:t>бюджетирования</a:t>
          </a:r>
          <a:endParaRPr lang="ru-RU" sz="1600" b="1" dirty="0"/>
        </a:p>
      </dgm:t>
    </dgm:pt>
    <dgm:pt modelId="{65E0995E-426E-4B1D-974E-3D3FDC9F3AED}" type="parTrans" cxnId="{938313A5-D735-4C67-BB0A-60C105CF0262}">
      <dgm:prSet/>
      <dgm:spPr/>
      <dgm:t>
        <a:bodyPr/>
        <a:lstStyle/>
        <a:p>
          <a:endParaRPr lang="ru-RU" sz="1600"/>
        </a:p>
      </dgm:t>
    </dgm:pt>
    <dgm:pt modelId="{B1B7863F-3440-402E-AF96-EA2ED781843E}" type="sibTrans" cxnId="{938313A5-D735-4C67-BB0A-60C105CF0262}">
      <dgm:prSet/>
      <dgm:spPr/>
      <dgm:t>
        <a:bodyPr/>
        <a:lstStyle/>
        <a:p>
          <a:endParaRPr lang="ru-RU" sz="1600"/>
        </a:p>
      </dgm:t>
    </dgm:pt>
    <dgm:pt modelId="{9DFBE983-1BFB-44DF-B287-91F4E55B61A9}">
      <dgm:prSet phldrT="[Текст]" custT="1"/>
      <dgm:spPr/>
      <dgm:t>
        <a:bodyPr/>
        <a:lstStyle/>
        <a:p>
          <a:r>
            <a:rPr lang="ru-RU" sz="1600" dirty="0" smtClean="0"/>
            <a:t>решение наиболее острых и первоочередных проблем;</a:t>
          </a:r>
          <a:endParaRPr lang="ru-RU" sz="1600" dirty="0"/>
        </a:p>
      </dgm:t>
    </dgm:pt>
    <dgm:pt modelId="{AD40AAA1-E729-493C-A279-1C3C8C17C21B}" type="parTrans" cxnId="{A664C04C-511B-4549-A3DD-A8B876F40FBE}">
      <dgm:prSet/>
      <dgm:spPr/>
      <dgm:t>
        <a:bodyPr/>
        <a:lstStyle/>
        <a:p>
          <a:endParaRPr lang="ru-RU" sz="1600"/>
        </a:p>
      </dgm:t>
    </dgm:pt>
    <dgm:pt modelId="{7F71F71C-5833-400D-83FA-8F1F22EF6554}" type="sibTrans" cxnId="{A664C04C-511B-4549-A3DD-A8B876F40FBE}">
      <dgm:prSet/>
      <dgm:spPr/>
      <dgm:t>
        <a:bodyPr/>
        <a:lstStyle/>
        <a:p>
          <a:endParaRPr lang="ru-RU" sz="1600"/>
        </a:p>
      </dgm:t>
    </dgm:pt>
    <dgm:pt modelId="{63DEB41C-8CFF-4FEF-B87C-F1A3E38B70D2}">
      <dgm:prSet phldrT="[Текст]" custT="1"/>
      <dgm:spPr/>
      <dgm:t>
        <a:bodyPr/>
        <a:lstStyle/>
        <a:p>
          <a:r>
            <a:rPr lang="ru-RU" sz="1600" dirty="0" smtClean="0"/>
            <a:t>рост эффективности расходования бюджетных средств;</a:t>
          </a:r>
          <a:endParaRPr lang="ru-RU" sz="1600" dirty="0"/>
        </a:p>
      </dgm:t>
    </dgm:pt>
    <dgm:pt modelId="{16B429B5-C677-4A8F-92C1-CD2986C6280B}" type="parTrans" cxnId="{538D37DE-F0B1-4649-B7FE-F5D004A8F688}">
      <dgm:prSet/>
      <dgm:spPr/>
      <dgm:t>
        <a:bodyPr/>
        <a:lstStyle/>
        <a:p>
          <a:endParaRPr lang="ru-RU" sz="1600"/>
        </a:p>
      </dgm:t>
    </dgm:pt>
    <dgm:pt modelId="{F0E0F26C-8F09-48D0-BED8-091C4BD3EFDF}" type="sibTrans" cxnId="{538D37DE-F0B1-4649-B7FE-F5D004A8F688}">
      <dgm:prSet/>
      <dgm:spPr/>
      <dgm:t>
        <a:bodyPr/>
        <a:lstStyle/>
        <a:p>
          <a:endParaRPr lang="ru-RU" sz="1600"/>
        </a:p>
      </dgm:t>
    </dgm:pt>
    <dgm:pt modelId="{EB878DFD-388D-4C09-A15A-5B452DBF64E5}">
      <dgm:prSet phldrT="[Текст]" custT="1"/>
      <dgm:spPr/>
      <dgm:t>
        <a:bodyPr/>
        <a:lstStyle/>
        <a:p>
          <a:r>
            <a:rPr lang="ru-RU" sz="1600" dirty="0" smtClean="0"/>
            <a:t>повышение качества выполнения работ;</a:t>
          </a:r>
          <a:endParaRPr lang="ru-RU" sz="1600" dirty="0"/>
        </a:p>
      </dgm:t>
    </dgm:pt>
    <dgm:pt modelId="{915940CC-CBE8-4A7D-B8BA-59BD25F92B0F}" type="parTrans" cxnId="{FA6E4441-E533-43B1-A37C-C78D7C05D3D8}">
      <dgm:prSet/>
      <dgm:spPr/>
      <dgm:t>
        <a:bodyPr/>
        <a:lstStyle/>
        <a:p>
          <a:endParaRPr lang="ru-RU" sz="1600"/>
        </a:p>
      </dgm:t>
    </dgm:pt>
    <dgm:pt modelId="{67CB21EB-B40F-4BA0-B320-3ED17F756F5D}" type="sibTrans" cxnId="{FA6E4441-E533-43B1-A37C-C78D7C05D3D8}">
      <dgm:prSet/>
      <dgm:spPr/>
      <dgm:t>
        <a:bodyPr/>
        <a:lstStyle/>
        <a:p>
          <a:endParaRPr lang="ru-RU" sz="1600"/>
        </a:p>
      </dgm:t>
    </dgm:pt>
    <dgm:pt modelId="{A8C3DBDD-6795-4215-87EE-937B0015F3CD}">
      <dgm:prSet phldrT="[Текст]" custT="1"/>
      <dgm:spPr/>
      <dgm:t>
        <a:bodyPr/>
        <a:lstStyle/>
        <a:p>
          <a:r>
            <a:rPr lang="ru-RU" sz="1600" dirty="0" smtClean="0"/>
            <a:t>усиление взаимодействия власти и жителей;</a:t>
          </a:r>
          <a:endParaRPr lang="ru-RU" sz="1600" dirty="0"/>
        </a:p>
      </dgm:t>
    </dgm:pt>
    <dgm:pt modelId="{CD33A9C8-CA5E-4B95-9134-3D686DD25C24}" type="parTrans" cxnId="{51C94E11-F828-43F0-B0D0-486B2D0D9FFE}">
      <dgm:prSet/>
      <dgm:spPr/>
      <dgm:t>
        <a:bodyPr/>
        <a:lstStyle/>
        <a:p>
          <a:endParaRPr lang="ru-RU"/>
        </a:p>
      </dgm:t>
    </dgm:pt>
    <dgm:pt modelId="{0FA58F9B-E656-4A9C-A9C4-34A5252F02C9}" type="sibTrans" cxnId="{51C94E11-F828-43F0-B0D0-486B2D0D9FFE}">
      <dgm:prSet/>
      <dgm:spPr/>
      <dgm:t>
        <a:bodyPr/>
        <a:lstStyle/>
        <a:p>
          <a:endParaRPr lang="ru-RU"/>
        </a:p>
      </dgm:t>
    </dgm:pt>
    <dgm:pt modelId="{624CB2CB-C07B-499C-857A-5288642CCBFB}">
      <dgm:prSet phldrT="[Текст]" custT="1"/>
      <dgm:spPr/>
      <dgm:t>
        <a:bodyPr/>
        <a:lstStyle/>
        <a:p>
          <a:r>
            <a:rPr lang="ru-RU" sz="1600" dirty="0" smtClean="0"/>
            <a:t>повышение информационной открытости ОМСУ;</a:t>
          </a:r>
          <a:endParaRPr lang="ru-RU" sz="1600" dirty="0"/>
        </a:p>
      </dgm:t>
    </dgm:pt>
    <dgm:pt modelId="{921C68C5-5FCD-4CE1-BB1D-695C94D0FCAE}" type="parTrans" cxnId="{F18556F0-EAED-4470-B808-52E964957A37}">
      <dgm:prSet/>
      <dgm:spPr/>
      <dgm:t>
        <a:bodyPr/>
        <a:lstStyle/>
        <a:p>
          <a:endParaRPr lang="ru-RU"/>
        </a:p>
      </dgm:t>
    </dgm:pt>
    <dgm:pt modelId="{5F5B0246-F065-4AEC-8058-B5BADC164158}" type="sibTrans" cxnId="{F18556F0-EAED-4470-B808-52E964957A37}">
      <dgm:prSet/>
      <dgm:spPr/>
      <dgm:t>
        <a:bodyPr/>
        <a:lstStyle/>
        <a:p>
          <a:endParaRPr lang="ru-RU"/>
        </a:p>
      </dgm:t>
    </dgm:pt>
    <dgm:pt modelId="{EDA20B09-2B09-4B03-A8DD-098A69010E41}">
      <dgm:prSet phldrT="[Текст]" custT="1"/>
      <dgm:spPr/>
      <dgm:t>
        <a:bodyPr/>
        <a:lstStyle/>
        <a:p>
          <a:r>
            <a:rPr lang="ru-RU" sz="1600" dirty="0" smtClean="0"/>
            <a:t>усиление контроля за исполнением полномочий.</a:t>
          </a:r>
        </a:p>
        <a:p>
          <a:endParaRPr lang="ru-RU" sz="1600" dirty="0"/>
        </a:p>
      </dgm:t>
    </dgm:pt>
    <dgm:pt modelId="{FC941ADB-9042-4BB7-9A87-15B3F12B2611}" type="parTrans" cxnId="{7C4EC2F4-52C3-44AD-BC4D-24EC48EA883C}">
      <dgm:prSet/>
      <dgm:spPr/>
      <dgm:t>
        <a:bodyPr/>
        <a:lstStyle/>
        <a:p>
          <a:endParaRPr lang="ru-RU"/>
        </a:p>
      </dgm:t>
    </dgm:pt>
    <dgm:pt modelId="{547D5EA0-3745-4A45-AD94-9D3D14EB4E31}" type="sibTrans" cxnId="{7C4EC2F4-52C3-44AD-BC4D-24EC48EA883C}">
      <dgm:prSet/>
      <dgm:spPr/>
      <dgm:t>
        <a:bodyPr/>
        <a:lstStyle/>
        <a:p>
          <a:endParaRPr lang="ru-RU"/>
        </a:p>
      </dgm:t>
    </dgm:pt>
    <dgm:pt modelId="{0F9307BC-B2AF-4C4C-A937-F26B511054E4}" type="pres">
      <dgm:prSet presAssocID="{2B6AAFAE-518F-4915-8F95-9F7069E1FD4C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6543E9E-8C0F-415E-91BD-7CD6D420F742}" type="pres">
      <dgm:prSet presAssocID="{0416F793-4E67-483D-958B-DCFAAC1E938D}" presName="thickLine" presStyleLbl="alignNode1" presStyleIdx="0" presStyleCnt="1" custLinFactNeighborY="1536"/>
      <dgm:spPr/>
    </dgm:pt>
    <dgm:pt modelId="{0EDE6DCA-8F58-4430-BC2F-E8946E569E43}" type="pres">
      <dgm:prSet presAssocID="{0416F793-4E67-483D-958B-DCFAAC1E938D}" presName="horz1" presStyleCnt="0"/>
      <dgm:spPr/>
    </dgm:pt>
    <dgm:pt modelId="{3A9CCC25-C26E-4A70-9154-27A442FB9AB4}" type="pres">
      <dgm:prSet presAssocID="{0416F793-4E67-483D-958B-DCFAAC1E938D}" presName="tx1" presStyleLbl="revTx" presStyleIdx="0" presStyleCnt="7" custScaleX="212142" custScaleY="100196"/>
      <dgm:spPr/>
      <dgm:t>
        <a:bodyPr/>
        <a:lstStyle/>
        <a:p>
          <a:endParaRPr lang="ru-RU"/>
        </a:p>
      </dgm:t>
    </dgm:pt>
    <dgm:pt modelId="{89BAF499-DA5E-4F0C-8C4E-2146B67AC5CC}" type="pres">
      <dgm:prSet presAssocID="{0416F793-4E67-483D-958B-DCFAAC1E938D}" presName="vert1" presStyleCnt="0"/>
      <dgm:spPr/>
    </dgm:pt>
    <dgm:pt modelId="{F081D966-3ED6-4212-8E4E-9BDDBF2565E3}" type="pres">
      <dgm:prSet presAssocID="{9DFBE983-1BFB-44DF-B287-91F4E55B61A9}" presName="vertSpace2a" presStyleCnt="0"/>
      <dgm:spPr/>
    </dgm:pt>
    <dgm:pt modelId="{CE7BBF6B-8986-4400-AADA-75452670F7CE}" type="pres">
      <dgm:prSet presAssocID="{9DFBE983-1BFB-44DF-B287-91F4E55B61A9}" presName="horz2" presStyleCnt="0"/>
      <dgm:spPr/>
    </dgm:pt>
    <dgm:pt modelId="{420814A3-89E4-4C17-9E8C-D927A9A38868}" type="pres">
      <dgm:prSet presAssocID="{9DFBE983-1BFB-44DF-B287-91F4E55B61A9}" presName="horzSpace2" presStyleCnt="0"/>
      <dgm:spPr/>
    </dgm:pt>
    <dgm:pt modelId="{70A5346C-297B-4EC0-BB3F-5F40A018A97E}" type="pres">
      <dgm:prSet presAssocID="{9DFBE983-1BFB-44DF-B287-91F4E55B61A9}" presName="tx2" presStyleLbl="revTx" presStyleIdx="1" presStyleCnt="7"/>
      <dgm:spPr/>
      <dgm:t>
        <a:bodyPr/>
        <a:lstStyle/>
        <a:p>
          <a:endParaRPr lang="ru-RU"/>
        </a:p>
      </dgm:t>
    </dgm:pt>
    <dgm:pt modelId="{382E090C-C148-4B66-A3DB-2E73C6045C3D}" type="pres">
      <dgm:prSet presAssocID="{9DFBE983-1BFB-44DF-B287-91F4E55B61A9}" presName="vert2" presStyleCnt="0"/>
      <dgm:spPr/>
    </dgm:pt>
    <dgm:pt modelId="{DB2C6163-E28A-41C7-815C-6C3FE6DC935F}" type="pres">
      <dgm:prSet presAssocID="{9DFBE983-1BFB-44DF-B287-91F4E55B61A9}" presName="thinLine2b" presStyleLbl="callout" presStyleIdx="0" presStyleCnt="6"/>
      <dgm:spPr/>
    </dgm:pt>
    <dgm:pt modelId="{C7F436C9-AB44-4C29-A987-4E376149FD0F}" type="pres">
      <dgm:prSet presAssocID="{9DFBE983-1BFB-44DF-B287-91F4E55B61A9}" presName="vertSpace2b" presStyleCnt="0"/>
      <dgm:spPr/>
    </dgm:pt>
    <dgm:pt modelId="{DFA5E8BF-0182-4F09-B69F-E1728FB6BF15}" type="pres">
      <dgm:prSet presAssocID="{63DEB41C-8CFF-4FEF-B87C-F1A3E38B70D2}" presName="horz2" presStyleCnt="0"/>
      <dgm:spPr/>
    </dgm:pt>
    <dgm:pt modelId="{BC1F15DA-1C50-49B1-B188-6B61CE5F3554}" type="pres">
      <dgm:prSet presAssocID="{63DEB41C-8CFF-4FEF-B87C-F1A3E38B70D2}" presName="horzSpace2" presStyleCnt="0"/>
      <dgm:spPr/>
    </dgm:pt>
    <dgm:pt modelId="{A9B2B2DF-037B-408F-B7A2-E83B2DC1F5FB}" type="pres">
      <dgm:prSet presAssocID="{63DEB41C-8CFF-4FEF-B87C-F1A3E38B70D2}" presName="tx2" presStyleLbl="revTx" presStyleIdx="2" presStyleCnt="7"/>
      <dgm:spPr/>
      <dgm:t>
        <a:bodyPr/>
        <a:lstStyle/>
        <a:p>
          <a:endParaRPr lang="ru-RU"/>
        </a:p>
      </dgm:t>
    </dgm:pt>
    <dgm:pt modelId="{66879444-8937-4189-8A78-607B5B10299C}" type="pres">
      <dgm:prSet presAssocID="{63DEB41C-8CFF-4FEF-B87C-F1A3E38B70D2}" presName="vert2" presStyleCnt="0"/>
      <dgm:spPr/>
    </dgm:pt>
    <dgm:pt modelId="{BC6A68E7-801C-483D-B6CD-810FF5DD7FEE}" type="pres">
      <dgm:prSet presAssocID="{63DEB41C-8CFF-4FEF-B87C-F1A3E38B70D2}" presName="thinLine2b" presStyleLbl="callout" presStyleIdx="1" presStyleCnt="6"/>
      <dgm:spPr/>
    </dgm:pt>
    <dgm:pt modelId="{4560C8C8-1551-487D-9383-B3A1081A93EB}" type="pres">
      <dgm:prSet presAssocID="{63DEB41C-8CFF-4FEF-B87C-F1A3E38B70D2}" presName="vertSpace2b" presStyleCnt="0"/>
      <dgm:spPr/>
    </dgm:pt>
    <dgm:pt modelId="{9C613AA4-8C80-4F5E-BA77-ADE1AA0AE966}" type="pres">
      <dgm:prSet presAssocID="{EB878DFD-388D-4C09-A15A-5B452DBF64E5}" presName="horz2" presStyleCnt="0"/>
      <dgm:spPr/>
    </dgm:pt>
    <dgm:pt modelId="{C0634C72-9EDC-490F-B118-918C9C96B225}" type="pres">
      <dgm:prSet presAssocID="{EB878DFD-388D-4C09-A15A-5B452DBF64E5}" presName="horzSpace2" presStyleCnt="0"/>
      <dgm:spPr/>
    </dgm:pt>
    <dgm:pt modelId="{AE95BC9C-7E3D-4ACB-AA4C-571088BE572C}" type="pres">
      <dgm:prSet presAssocID="{EB878DFD-388D-4C09-A15A-5B452DBF64E5}" presName="tx2" presStyleLbl="revTx" presStyleIdx="3" presStyleCnt="7"/>
      <dgm:spPr/>
      <dgm:t>
        <a:bodyPr/>
        <a:lstStyle/>
        <a:p>
          <a:endParaRPr lang="ru-RU"/>
        </a:p>
      </dgm:t>
    </dgm:pt>
    <dgm:pt modelId="{AE936E50-F544-4C43-9BE1-E16A86D201C3}" type="pres">
      <dgm:prSet presAssocID="{EB878DFD-388D-4C09-A15A-5B452DBF64E5}" presName="vert2" presStyleCnt="0"/>
      <dgm:spPr/>
    </dgm:pt>
    <dgm:pt modelId="{FB2E2FD7-C378-4E81-8F3C-F98FFC3C898B}" type="pres">
      <dgm:prSet presAssocID="{EB878DFD-388D-4C09-A15A-5B452DBF64E5}" presName="thinLine2b" presStyleLbl="callout" presStyleIdx="2" presStyleCnt="6"/>
      <dgm:spPr/>
    </dgm:pt>
    <dgm:pt modelId="{070C5A4A-2A16-4CE1-B1FB-B793B92ACEE5}" type="pres">
      <dgm:prSet presAssocID="{EB878DFD-388D-4C09-A15A-5B452DBF64E5}" presName="vertSpace2b" presStyleCnt="0"/>
      <dgm:spPr/>
    </dgm:pt>
    <dgm:pt modelId="{25AB1141-CEB7-4345-BFFB-427975B276B9}" type="pres">
      <dgm:prSet presAssocID="{A8C3DBDD-6795-4215-87EE-937B0015F3CD}" presName="horz2" presStyleCnt="0"/>
      <dgm:spPr/>
    </dgm:pt>
    <dgm:pt modelId="{8463B6C9-1222-4562-8D85-5509C634262C}" type="pres">
      <dgm:prSet presAssocID="{A8C3DBDD-6795-4215-87EE-937B0015F3CD}" presName="horzSpace2" presStyleCnt="0"/>
      <dgm:spPr/>
    </dgm:pt>
    <dgm:pt modelId="{E195D2AE-0F4A-494F-85F1-C72E0BBFA5D2}" type="pres">
      <dgm:prSet presAssocID="{A8C3DBDD-6795-4215-87EE-937B0015F3CD}" presName="tx2" presStyleLbl="revTx" presStyleIdx="4" presStyleCnt="7"/>
      <dgm:spPr/>
      <dgm:t>
        <a:bodyPr/>
        <a:lstStyle/>
        <a:p>
          <a:endParaRPr lang="ru-RU"/>
        </a:p>
      </dgm:t>
    </dgm:pt>
    <dgm:pt modelId="{F48A9FFB-3409-44E4-9C4D-8742AFD931B1}" type="pres">
      <dgm:prSet presAssocID="{A8C3DBDD-6795-4215-87EE-937B0015F3CD}" presName="vert2" presStyleCnt="0"/>
      <dgm:spPr/>
    </dgm:pt>
    <dgm:pt modelId="{284B265B-358D-486D-992F-FEB974DA3A2F}" type="pres">
      <dgm:prSet presAssocID="{A8C3DBDD-6795-4215-87EE-937B0015F3CD}" presName="thinLine2b" presStyleLbl="callout" presStyleIdx="3" presStyleCnt="6"/>
      <dgm:spPr/>
    </dgm:pt>
    <dgm:pt modelId="{CAC7C71D-383F-4AEC-88BC-11BEBF4EA8AF}" type="pres">
      <dgm:prSet presAssocID="{A8C3DBDD-6795-4215-87EE-937B0015F3CD}" presName="vertSpace2b" presStyleCnt="0"/>
      <dgm:spPr/>
    </dgm:pt>
    <dgm:pt modelId="{84E6E0B1-0E7A-4912-8B52-84DEC225364C}" type="pres">
      <dgm:prSet presAssocID="{624CB2CB-C07B-499C-857A-5288642CCBFB}" presName="horz2" presStyleCnt="0"/>
      <dgm:spPr/>
    </dgm:pt>
    <dgm:pt modelId="{D8EED3B9-DCBE-4202-A96C-E854B214AEE6}" type="pres">
      <dgm:prSet presAssocID="{624CB2CB-C07B-499C-857A-5288642CCBFB}" presName="horzSpace2" presStyleCnt="0"/>
      <dgm:spPr/>
    </dgm:pt>
    <dgm:pt modelId="{5E642F96-1A49-4FBE-86BE-FAAFB883A7FB}" type="pres">
      <dgm:prSet presAssocID="{624CB2CB-C07B-499C-857A-5288642CCBFB}" presName="tx2" presStyleLbl="revTx" presStyleIdx="5" presStyleCnt="7"/>
      <dgm:spPr/>
      <dgm:t>
        <a:bodyPr/>
        <a:lstStyle/>
        <a:p>
          <a:endParaRPr lang="ru-RU"/>
        </a:p>
      </dgm:t>
    </dgm:pt>
    <dgm:pt modelId="{89D743CE-835A-461D-AFA4-4225A269D6C7}" type="pres">
      <dgm:prSet presAssocID="{624CB2CB-C07B-499C-857A-5288642CCBFB}" presName="vert2" presStyleCnt="0"/>
      <dgm:spPr/>
    </dgm:pt>
    <dgm:pt modelId="{C7A9E067-7658-4760-8055-A918473D7A37}" type="pres">
      <dgm:prSet presAssocID="{624CB2CB-C07B-499C-857A-5288642CCBFB}" presName="thinLine2b" presStyleLbl="callout" presStyleIdx="4" presStyleCnt="6"/>
      <dgm:spPr/>
    </dgm:pt>
    <dgm:pt modelId="{27054715-A470-4E89-B843-FB2396E46549}" type="pres">
      <dgm:prSet presAssocID="{624CB2CB-C07B-499C-857A-5288642CCBFB}" presName="vertSpace2b" presStyleCnt="0"/>
      <dgm:spPr/>
    </dgm:pt>
    <dgm:pt modelId="{2665D63A-838B-4AB2-8225-3A66BB37DB28}" type="pres">
      <dgm:prSet presAssocID="{EDA20B09-2B09-4B03-A8DD-098A69010E41}" presName="horz2" presStyleCnt="0"/>
      <dgm:spPr/>
    </dgm:pt>
    <dgm:pt modelId="{53061EA7-CDBC-4F23-B669-8D3920B323F0}" type="pres">
      <dgm:prSet presAssocID="{EDA20B09-2B09-4B03-A8DD-098A69010E41}" presName="horzSpace2" presStyleCnt="0"/>
      <dgm:spPr/>
    </dgm:pt>
    <dgm:pt modelId="{4B4800F8-2B74-45DA-9046-ECC943B2DF38}" type="pres">
      <dgm:prSet presAssocID="{EDA20B09-2B09-4B03-A8DD-098A69010E41}" presName="tx2" presStyleLbl="revTx" presStyleIdx="6" presStyleCnt="7"/>
      <dgm:spPr/>
      <dgm:t>
        <a:bodyPr/>
        <a:lstStyle/>
        <a:p>
          <a:endParaRPr lang="ru-RU"/>
        </a:p>
      </dgm:t>
    </dgm:pt>
    <dgm:pt modelId="{4300BB13-E38C-4A47-B67D-D2A018070F48}" type="pres">
      <dgm:prSet presAssocID="{EDA20B09-2B09-4B03-A8DD-098A69010E41}" presName="vert2" presStyleCnt="0"/>
      <dgm:spPr/>
    </dgm:pt>
    <dgm:pt modelId="{D10DEA2C-753D-4F55-A5A9-A9E528A1F2C9}" type="pres">
      <dgm:prSet presAssocID="{EDA20B09-2B09-4B03-A8DD-098A69010E41}" presName="thinLine2b" presStyleLbl="callout" presStyleIdx="5" presStyleCnt="6"/>
      <dgm:spPr/>
    </dgm:pt>
    <dgm:pt modelId="{51CB8B30-C4FB-41D7-B43B-835BA0542B8C}" type="pres">
      <dgm:prSet presAssocID="{EDA20B09-2B09-4B03-A8DD-098A69010E41}" presName="vertSpace2b" presStyleCnt="0"/>
      <dgm:spPr/>
    </dgm:pt>
  </dgm:ptLst>
  <dgm:cxnLst>
    <dgm:cxn modelId="{686D8355-0695-46DB-AE5B-57F1505B117D}" type="presOf" srcId="{624CB2CB-C07B-499C-857A-5288642CCBFB}" destId="{5E642F96-1A49-4FBE-86BE-FAAFB883A7FB}" srcOrd="0" destOrd="0" presId="urn:microsoft.com/office/officeart/2008/layout/LinedList"/>
    <dgm:cxn modelId="{51C94E11-F828-43F0-B0D0-486B2D0D9FFE}" srcId="{0416F793-4E67-483D-958B-DCFAAC1E938D}" destId="{A8C3DBDD-6795-4215-87EE-937B0015F3CD}" srcOrd="3" destOrd="0" parTransId="{CD33A9C8-CA5E-4B95-9134-3D686DD25C24}" sibTransId="{0FA58F9B-E656-4A9C-A9C4-34A5252F02C9}"/>
    <dgm:cxn modelId="{A664C04C-511B-4549-A3DD-A8B876F40FBE}" srcId="{0416F793-4E67-483D-958B-DCFAAC1E938D}" destId="{9DFBE983-1BFB-44DF-B287-91F4E55B61A9}" srcOrd="0" destOrd="0" parTransId="{AD40AAA1-E729-493C-A279-1C3C8C17C21B}" sibTransId="{7F71F71C-5833-400D-83FA-8F1F22EF6554}"/>
    <dgm:cxn modelId="{538D37DE-F0B1-4649-B7FE-F5D004A8F688}" srcId="{0416F793-4E67-483D-958B-DCFAAC1E938D}" destId="{63DEB41C-8CFF-4FEF-B87C-F1A3E38B70D2}" srcOrd="1" destOrd="0" parTransId="{16B429B5-C677-4A8F-92C1-CD2986C6280B}" sibTransId="{F0E0F26C-8F09-48D0-BED8-091C4BD3EFDF}"/>
    <dgm:cxn modelId="{8325CC95-17A1-465B-BDEF-F5B9B826B9F3}" type="presOf" srcId="{2B6AAFAE-518F-4915-8F95-9F7069E1FD4C}" destId="{0F9307BC-B2AF-4C4C-A937-F26B511054E4}" srcOrd="0" destOrd="0" presId="urn:microsoft.com/office/officeart/2008/layout/LinedList"/>
    <dgm:cxn modelId="{E5D9C22B-369F-471E-8037-98C6E1C1CE80}" type="presOf" srcId="{A8C3DBDD-6795-4215-87EE-937B0015F3CD}" destId="{E195D2AE-0F4A-494F-85F1-C72E0BBFA5D2}" srcOrd="0" destOrd="0" presId="urn:microsoft.com/office/officeart/2008/layout/LinedList"/>
    <dgm:cxn modelId="{938313A5-D735-4C67-BB0A-60C105CF0262}" srcId="{2B6AAFAE-518F-4915-8F95-9F7069E1FD4C}" destId="{0416F793-4E67-483D-958B-DCFAAC1E938D}" srcOrd="0" destOrd="0" parTransId="{65E0995E-426E-4B1D-974E-3D3FDC9F3AED}" sibTransId="{B1B7863F-3440-402E-AF96-EA2ED781843E}"/>
    <dgm:cxn modelId="{C3B0142E-B9D9-4F00-B81F-57BD1E2902C2}" type="presOf" srcId="{EDA20B09-2B09-4B03-A8DD-098A69010E41}" destId="{4B4800F8-2B74-45DA-9046-ECC943B2DF38}" srcOrd="0" destOrd="0" presId="urn:microsoft.com/office/officeart/2008/layout/LinedList"/>
    <dgm:cxn modelId="{7C4EC2F4-52C3-44AD-BC4D-24EC48EA883C}" srcId="{0416F793-4E67-483D-958B-DCFAAC1E938D}" destId="{EDA20B09-2B09-4B03-A8DD-098A69010E41}" srcOrd="5" destOrd="0" parTransId="{FC941ADB-9042-4BB7-9A87-15B3F12B2611}" sibTransId="{547D5EA0-3745-4A45-AD94-9D3D14EB4E31}"/>
    <dgm:cxn modelId="{D16CF423-2064-4F59-B479-3C44745C4D6C}" type="presOf" srcId="{EB878DFD-388D-4C09-A15A-5B452DBF64E5}" destId="{AE95BC9C-7E3D-4ACB-AA4C-571088BE572C}" srcOrd="0" destOrd="0" presId="urn:microsoft.com/office/officeart/2008/layout/LinedList"/>
    <dgm:cxn modelId="{E0BFE809-D2ED-4C77-A694-ACCDD305F854}" type="presOf" srcId="{9DFBE983-1BFB-44DF-B287-91F4E55B61A9}" destId="{70A5346C-297B-4EC0-BB3F-5F40A018A97E}" srcOrd="0" destOrd="0" presId="urn:microsoft.com/office/officeart/2008/layout/LinedList"/>
    <dgm:cxn modelId="{2C9E3592-62AB-490F-BD26-EECD8768A976}" type="presOf" srcId="{0416F793-4E67-483D-958B-DCFAAC1E938D}" destId="{3A9CCC25-C26E-4A70-9154-27A442FB9AB4}" srcOrd="0" destOrd="0" presId="urn:microsoft.com/office/officeart/2008/layout/LinedList"/>
    <dgm:cxn modelId="{D5159461-E428-4D20-804F-004DFEB14CD9}" type="presOf" srcId="{63DEB41C-8CFF-4FEF-B87C-F1A3E38B70D2}" destId="{A9B2B2DF-037B-408F-B7A2-E83B2DC1F5FB}" srcOrd="0" destOrd="0" presId="urn:microsoft.com/office/officeart/2008/layout/LinedList"/>
    <dgm:cxn modelId="{F18556F0-EAED-4470-B808-52E964957A37}" srcId="{0416F793-4E67-483D-958B-DCFAAC1E938D}" destId="{624CB2CB-C07B-499C-857A-5288642CCBFB}" srcOrd="4" destOrd="0" parTransId="{921C68C5-5FCD-4CE1-BB1D-695C94D0FCAE}" sibTransId="{5F5B0246-F065-4AEC-8058-B5BADC164158}"/>
    <dgm:cxn modelId="{FA6E4441-E533-43B1-A37C-C78D7C05D3D8}" srcId="{0416F793-4E67-483D-958B-DCFAAC1E938D}" destId="{EB878DFD-388D-4C09-A15A-5B452DBF64E5}" srcOrd="2" destOrd="0" parTransId="{915940CC-CBE8-4A7D-B8BA-59BD25F92B0F}" sibTransId="{67CB21EB-B40F-4BA0-B320-3ED17F756F5D}"/>
    <dgm:cxn modelId="{9F45263E-4CD1-4F79-807B-D0C9B7652462}" type="presParOf" srcId="{0F9307BC-B2AF-4C4C-A937-F26B511054E4}" destId="{B6543E9E-8C0F-415E-91BD-7CD6D420F742}" srcOrd="0" destOrd="0" presId="urn:microsoft.com/office/officeart/2008/layout/LinedList"/>
    <dgm:cxn modelId="{EFACB174-DFAC-46EF-970E-3EC2703FD8BC}" type="presParOf" srcId="{0F9307BC-B2AF-4C4C-A937-F26B511054E4}" destId="{0EDE6DCA-8F58-4430-BC2F-E8946E569E43}" srcOrd="1" destOrd="0" presId="urn:microsoft.com/office/officeart/2008/layout/LinedList"/>
    <dgm:cxn modelId="{4CC82F1B-360F-4654-BFDE-37412D4F37B1}" type="presParOf" srcId="{0EDE6DCA-8F58-4430-BC2F-E8946E569E43}" destId="{3A9CCC25-C26E-4A70-9154-27A442FB9AB4}" srcOrd="0" destOrd="0" presId="urn:microsoft.com/office/officeart/2008/layout/LinedList"/>
    <dgm:cxn modelId="{4BF68D1A-8804-43E1-B0FC-DC353DFDF6DE}" type="presParOf" srcId="{0EDE6DCA-8F58-4430-BC2F-E8946E569E43}" destId="{89BAF499-DA5E-4F0C-8C4E-2146B67AC5CC}" srcOrd="1" destOrd="0" presId="urn:microsoft.com/office/officeart/2008/layout/LinedList"/>
    <dgm:cxn modelId="{9ECC8EA0-372E-4289-8B70-63A07B6E3B18}" type="presParOf" srcId="{89BAF499-DA5E-4F0C-8C4E-2146B67AC5CC}" destId="{F081D966-3ED6-4212-8E4E-9BDDBF2565E3}" srcOrd="0" destOrd="0" presId="urn:microsoft.com/office/officeart/2008/layout/LinedList"/>
    <dgm:cxn modelId="{4F63D414-D96D-49AE-A553-3B289D5792FA}" type="presParOf" srcId="{89BAF499-DA5E-4F0C-8C4E-2146B67AC5CC}" destId="{CE7BBF6B-8986-4400-AADA-75452670F7CE}" srcOrd="1" destOrd="0" presId="urn:microsoft.com/office/officeart/2008/layout/LinedList"/>
    <dgm:cxn modelId="{3439EA81-CD2F-4C71-B444-B18D127A8F1E}" type="presParOf" srcId="{CE7BBF6B-8986-4400-AADA-75452670F7CE}" destId="{420814A3-89E4-4C17-9E8C-D927A9A38868}" srcOrd="0" destOrd="0" presId="urn:microsoft.com/office/officeart/2008/layout/LinedList"/>
    <dgm:cxn modelId="{D9600999-57CC-436A-A146-5D9E85D464C0}" type="presParOf" srcId="{CE7BBF6B-8986-4400-AADA-75452670F7CE}" destId="{70A5346C-297B-4EC0-BB3F-5F40A018A97E}" srcOrd="1" destOrd="0" presId="urn:microsoft.com/office/officeart/2008/layout/LinedList"/>
    <dgm:cxn modelId="{97D2803C-7CE5-44BA-98F8-975C425014B3}" type="presParOf" srcId="{CE7BBF6B-8986-4400-AADA-75452670F7CE}" destId="{382E090C-C148-4B66-A3DB-2E73C6045C3D}" srcOrd="2" destOrd="0" presId="urn:microsoft.com/office/officeart/2008/layout/LinedList"/>
    <dgm:cxn modelId="{4299FB70-0AFA-4F5C-BAF1-070EFF3521D7}" type="presParOf" srcId="{89BAF499-DA5E-4F0C-8C4E-2146B67AC5CC}" destId="{DB2C6163-E28A-41C7-815C-6C3FE6DC935F}" srcOrd="2" destOrd="0" presId="urn:microsoft.com/office/officeart/2008/layout/LinedList"/>
    <dgm:cxn modelId="{E1BED41A-A1CD-4102-81B8-4FC9696453F9}" type="presParOf" srcId="{89BAF499-DA5E-4F0C-8C4E-2146B67AC5CC}" destId="{C7F436C9-AB44-4C29-A987-4E376149FD0F}" srcOrd="3" destOrd="0" presId="urn:microsoft.com/office/officeart/2008/layout/LinedList"/>
    <dgm:cxn modelId="{F3F04885-79F8-4184-81F0-9FFBA4BFA440}" type="presParOf" srcId="{89BAF499-DA5E-4F0C-8C4E-2146B67AC5CC}" destId="{DFA5E8BF-0182-4F09-B69F-E1728FB6BF15}" srcOrd="4" destOrd="0" presId="urn:microsoft.com/office/officeart/2008/layout/LinedList"/>
    <dgm:cxn modelId="{8F4167C0-BACD-4D5C-9906-F199E96D3A36}" type="presParOf" srcId="{DFA5E8BF-0182-4F09-B69F-E1728FB6BF15}" destId="{BC1F15DA-1C50-49B1-B188-6B61CE5F3554}" srcOrd="0" destOrd="0" presId="urn:microsoft.com/office/officeart/2008/layout/LinedList"/>
    <dgm:cxn modelId="{26FE5327-0990-44A8-AAD3-8BBA4DB8589D}" type="presParOf" srcId="{DFA5E8BF-0182-4F09-B69F-E1728FB6BF15}" destId="{A9B2B2DF-037B-408F-B7A2-E83B2DC1F5FB}" srcOrd="1" destOrd="0" presId="urn:microsoft.com/office/officeart/2008/layout/LinedList"/>
    <dgm:cxn modelId="{7BC42B79-2597-4169-9361-2C8FF4E45426}" type="presParOf" srcId="{DFA5E8BF-0182-4F09-B69F-E1728FB6BF15}" destId="{66879444-8937-4189-8A78-607B5B10299C}" srcOrd="2" destOrd="0" presId="urn:microsoft.com/office/officeart/2008/layout/LinedList"/>
    <dgm:cxn modelId="{9DAFEBFC-F64D-4D38-BC3C-3018C8B870B3}" type="presParOf" srcId="{89BAF499-DA5E-4F0C-8C4E-2146B67AC5CC}" destId="{BC6A68E7-801C-483D-B6CD-810FF5DD7FEE}" srcOrd="5" destOrd="0" presId="urn:microsoft.com/office/officeart/2008/layout/LinedList"/>
    <dgm:cxn modelId="{5DF14FDE-7751-43D0-A9CB-DD41261782D4}" type="presParOf" srcId="{89BAF499-DA5E-4F0C-8C4E-2146B67AC5CC}" destId="{4560C8C8-1551-487D-9383-B3A1081A93EB}" srcOrd="6" destOrd="0" presId="urn:microsoft.com/office/officeart/2008/layout/LinedList"/>
    <dgm:cxn modelId="{BAC8A4A2-2919-4072-9356-2F0A8EBD0220}" type="presParOf" srcId="{89BAF499-DA5E-4F0C-8C4E-2146B67AC5CC}" destId="{9C613AA4-8C80-4F5E-BA77-ADE1AA0AE966}" srcOrd="7" destOrd="0" presId="urn:microsoft.com/office/officeart/2008/layout/LinedList"/>
    <dgm:cxn modelId="{4BA9FDC9-23FF-4BF4-ACE1-78E62E2CDF01}" type="presParOf" srcId="{9C613AA4-8C80-4F5E-BA77-ADE1AA0AE966}" destId="{C0634C72-9EDC-490F-B118-918C9C96B225}" srcOrd="0" destOrd="0" presId="urn:microsoft.com/office/officeart/2008/layout/LinedList"/>
    <dgm:cxn modelId="{4BE877CA-4F0E-4B5B-93E2-DA6AA5065103}" type="presParOf" srcId="{9C613AA4-8C80-4F5E-BA77-ADE1AA0AE966}" destId="{AE95BC9C-7E3D-4ACB-AA4C-571088BE572C}" srcOrd="1" destOrd="0" presId="urn:microsoft.com/office/officeart/2008/layout/LinedList"/>
    <dgm:cxn modelId="{4F8C2664-60C4-4188-8B40-36D9CABD26FC}" type="presParOf" srcId="{9C613AA4-8C80-4F5E-BA77-ADE1AA0AE966}" destId="{AE936E50-F544-4C43-9BE1-E16A86D201C3}" srcOrd="2" destOrd="0" presId="urn:microsoft.com/office/officeart/2008/layout/LinedList"/>
    <dgm:cxn modelId="{9D5B4A73-F1EB-4882-A191-E9007A77035B}" type="presParOf" srcId="{89BAF499-DA5E-4F0C-8C4E-2146B67AC5CC}" destId="{FB2E2FD7-C378-4E81-8F3C-F98FFC3C898B}" srcOrd="8" destOrd="0" presId="urn:microsoft.com/office/officeart/2008/layout/LinedList"/>
    <dgm:cxn modelId="{AE70ED17-DDA0-4B60-AA12-73D175D60909}" type="presParOf" srcId="{89BAF499-DA5E-4F0C-8C4E-2146B67AC5CC}" destId="{070C5A4A-2A16-4CE1-B1FB-B793B92ACEE5}" srcOrd="9" destOrd="0" presId="urn:microsoft.com/office/officeart/2008/layout/LinedList"/>
    <dgm:cxn modelId="{8D702957-1011-43E5-8D8C-62589F95B6E7}" type="presParOf" srcId="{89BAF499-DA5E-4F0C-8C4E-2146B67AC5CC}" destId="{25AB1141-CEB7-4345-BFFB-427975B276B9}" srcOrd="10" destOrd="0" presId="urn:microsoft.com/office/officeart/2008/layout/LinedList"/>
    <dgm:cxn modelId="{E4A7E423-3172-421D-97FF-E3AEE1C32223}" type="presParOf" srcId="{25AB1141-CEB7-4345-BFFB-427975B276B9}" destId="{8463B6C9-1222-4562-8D85-5509C634262C}" srcOrd="0" destOrd="0" presId="urn:microsoft.com/office/officeart/2008/layout/LinedList"/>
    <dgm:cxn modelId="{67A966F7-EB6B-4E47-A085-6354DB6DDD6B}" type="presParOf" srcId="{25AB1141-CEB7-4345-BFFB-427975B276B9}" destId="{E195D2AE-0F4A-494F-85F1-C72E0BBFA5D2}" srcOrd="1" destOrd="0" presId="urn:microsoft.com/office/officeart/2008/layout/LinedList"/>
    <dgm:cxn modelId="{291EAD6D-5D8B-4D10-BCAB-3A5012B7FB4A}" type="presParOf" srcId="{25AB1141-CEB7-4345-BFFB-427975B276B9}" destId="{F48A9FFB-3409-44E4-9C4D-8742AFD931B1}" srcOrd="2" destOrd="0" presId="urn:microsoft.com/office/officeart/2008/layout/LinedList"/>
    <dgm:cxn modelId="{A40409A8-11F8-42E1-A5A7-9116CD1D7AF5}" type="presParOf" srcId="{89BAF499-DA5E-4F0C-8C4E-2146B67AC5CC}" destId="{284B265B-358D-486D-992F-FEB974DA3A2F}" srcOrd="11" destOrd="0" presId="urn:microsoft.com/office/officeart/2008/layout/LinedList"/>
    <dgm:cxn modelId="{26427C0E-BFEE-4EA7-AC45-C2AE44DCD47C}" type="presParOf" srcId="{89BAF499-DA5E-4F0C-8C4E-2146B67AC5CC}" destId="{CAC7C71D-383F-4AEC-88BC-11BEBF4EA8AF}" srcOrd="12" destOrd="0" presId="urn:microsoft.com/office/officeart/2008/layout/LinedList"/>
    <dgm:cxn modelId="{FEF7B8C2-FA66-42B6-87FC-C2E4DCE7CD7A}" type="presParOf" srcId="{89BAF499-DA5E-4F0C-8C4E-2146B67AC5CC}" destId="{84E6E0B1-0E7A-4912-8B52-84DEC225364C}" srcOrd="13" destOrd="0" presId="urn:microsoft.com/office/officeart/2008/layout/LinedList"/>
    <dgm:cxn modelId="{F5295251-81FC-4FBC-B900-7C715D8CD061}" type="presParOf" srcId="{84E6E0B1-0E7A-4912-8B52-84DEC225364C}" destId="{D8EED3B9-DCBE-4202-A96C-E854B214AEE6}" srcOrd="0" destOrd="0" presId="urn:microsoft.com/office/officeart/2008/layout/LinedList"/>
    <dgm:cxn modelId="{51D48A66-FFEE-4564-8BDD-FA63E04DACCF}" type="presParOf" srcId="{84E6E0B1-0E7A-4912-8B52-84DEC225364C}" destId="{5E642F96-1A49-4FBE-86BE-FAAFB883A7FB}" srcOrd="1" destOrd="0" presId="urn:microsoft.com/office/officeart/2008/layout/LinedList"/>
    <dgm:cxn modelId="{1593A4F0-0D86-494F-A1F7-8E312A8DD5C4}" type="presParOf" srcId="{84E6E0B1-0E7A-4912-8B52-84DEC225364C}" destId="{89D743CE-835A-461D-AFA4-4225A269D6C7}" srcOrd="2" destOrd="0" presId="urn:microsoft.com/office/officeart/2008/layout/LinedList"/>
    <dgm:cxn modelId="{78816786-A521-4128-AD3A-5A3F1A8F481F}" type="presParOf" srcId="{89BAF499-DA5E-4F0C-8C4E-2146B67AC5CC}" destId="{C7A9E067-7658-4760-8055-A918473D7A37}" srcOrd="14" destOrd="0" presId="urn:microsoft.com/office/officeart/2008/layout/LinedList"/>
    <dgm:cxn modelId="{A94E2E9A-D5F2-4F43-BDBD-AECD035357DC}" type="presParOf" srcId="{89BAF499-DA5E-4F0C-8C4E-2146B67AC5CC}" destId="{27054715-A470-4E89-B843-FB2396E46549}" srcOrd="15" destOrd="0" presId="urn:microsoft.com/office/officeart/2008/layout/LinedList"/>
    <dgm:cxn modelId="{70FDE112-58A2-4A0E-BD0A-11B2820E5CC6}" type="presParOf" srcId="{89BAF499-DA5E-4F0C-8C4E-2146B67AC5CC}" destId="{2665D63A-838B-4AB2-8225-3A66BB37DB28}" srcOrd="16" destOrd="0" presId="urn:microsoft.com/office/officeart/2008/layout/LinedList"/>
    <dgm:cxn modelId="{9EB1C1E1-7DC3-40CA-A76B-84A61A40C620}" type="presParOf" srcId="{2665D63A-838B-4AB2-8225-3A66BB37DB28}" destId="{53061EA7-CDBC-4F23-B669-8D3920B323F0}" srcOrd="0" destOrd="0" presId="urn:microsoft.com/office/officeart/2008/layout/LinedList"/>
    <dgm:cxn modelId="{600E88FB-3A03-48F1-812A-59DB5CAB7E0E}" type="presParOf" srcId="{2665D63A-838B-4AB2-8225-3A66BB37DB28}" destId="{4B4800F8-2B74-45DA-9046-ECC943B2DF38}" srcOrd="1" destOrd="0" presId="urn:microsoft.com/office/officeart/2008/layout/LinedList"/>
    <dgm:cxn modelId="{A266EA46-6067-439F-AAA0-95E55BA7D9B8}" type="presParOf" srcId="{2665D63A-838B-4AB2-8225-3A66BB37DB28}" destId="{4300BB13-E38C-4A47-B67D-D2A018070F48}" srcOrd="2" destOrd="0" presId="urn:microsoft.com/office/officeart/2008/layout/LinedList"/>
    <dgm:cxn modelId="{55B4A9DA-0397-4162-B5C1-1EC106B644C0}" type="presParOf" srcId="{89BAF499-DA5E-4F0C-8C4E-2146B67AC5CC}" destId="{D10DEA2C-753D-4F55-A5A9-A9E528A1F2C9}" srcOrd="17" destOrd="0" presId="urn:microsoft.com/office/officeart/2008/layout/LinedList"/>
    <dgm:cxn modelId="{1B6573E5-5021-4838-A22C-E2F252899458}" type="presParOf" srcId="{89BAF499-DA5E-4F0C-8C4E-2146B67AC5CC}" destId="{51CB8B30-C4FB-41D7-B43B-835BA0542B8C}" srcOrd="18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6CCA9D0-BC42-DF45-BE25-2218DEDB1282}" type="doc">
      <dgm:prSet loTypeId="urn:microsoft.com/office/officeart/2005/8/layout/vList3" loCatId="list" qsTypeId="urn:microsoft.com/office/officeart/2005/8/quickstyle/simple4" qsCatId="simple" csTypeId="urn:microsoft.com/office/officeart/2005/8/colors/colorful3" csCatId="colorful" phldr="1"/>
      <dgm:spPr/>
      <dgm:t>
        <a:bodyPr/>
        <a:lstStyle/>
        <a:p>
          <a:endParaRPr lang="ru-RU"/>
        </a:p>
      </dgm:t>
    </dgm:pt>
    <dgm:pt modelId="{84D7BFA1-33F8-E44F-8FDE-E3106994BDD4}">
      <dgm:prSet custT="1"/>
      <dgm:spPr/>
      <dgm:t>
        <a:bodyPr/>
        <a:lstStyle/>
        <a:p>
          <a:pPr marL="0" indent="0" algn="l" rtl="0">
            <a:spcAft>
              <a:spcPts val="0"/>
            </a:spcAft>
          </a:pPr>
          <a:r>
            <a:rPr lang="ru-RU" sz="1600" b="0" dirty="0" smtClean="0">
              <a:latin typeface="+mn-lt"/>
            </a:rPr>
            <a:t>Ставропольский край </a:t>
          </a:r>
          <a:r>
            <a:rPr lang="ru-RU" sz="1600" b="0" i="1" dirty="0" smtClean="0">
              <a:latin typeface="+mn-lt"/>
            </a:rPr>
            <a:t>с 2007 г. </a:t>
          </a:r>
          <a:endParaRPr lang="ru-RU" sz="1600" b="0" i="1" dirty="0">
            <a:latin typeface="+mn-lt"/>
          </a:endParaRPr>
        </a:p>
      </dgm:t>
    </dgm:pt>
    <dgm:pt modelId="{4B36B617-9A2D-4F49-95B3-557D40DE6BC7}" type="parTrans" cxnId="{8EBC42B4-B449-5F48-9B8C-4DB2BD39524F}">
      <dgm:prSet/>
      <dgm:spPr/>
      <dgm:t>
        <a:bodyPr/>
        <a:lstStyle/>
        <a:p>
          <a:endParaRPr lang="ru-RU" sz="1600" b="0">
            <a:latin typeface="Trebuchet MS" panose="020B0603020202020204" pitchFamily="34" charset="0"/>
          </a:endParaRPr>
        </a:p>
      </dgm:t>
    </dgm:pt>
    <dgm:pt modelId="{0297ECD5-9BED-AA44-A4D1-83CB63A1222C}" type="sibTrans" cxnId="{8EBC42B4-B449-5F48-9B8C-4DB2BD39524F}">
      <dgm:prSet/>
      <dgm:spPr/>
      <dgm:t>
        <a:bodyPr/>
        <a:lstStyle/>
        <a:p>
          <a:endParaRPr lang="ru-RU" sz="1600" b="0">
            <a:latin typeface="Trebuchet MS" panose="020B0603020202020204" pitchFamily="34" charset="0"/>
          </a:endParaRPr>
        </a:p>
      </dgm:t>
    </dgm:pt>
    <dgm:pt modelId="{1B2BE523-6EB4-DA42-863A-DA03CB9C0FAE}">
      <dgm:prSet custT="1"/>
      <dgm:spPr/>
      <dgm:t>
        <a:bodyPr/>
        <a:lstStyle/>
        <a:p>
          <a:pPr algn="l" rtl="0">
            <a:spcAft>
              <a:spcPts val="0"/>
            </a:spcAft>
          </a:pPr>
          <a:r>
            <a:rPr lang="ru-RU" sz="1600" b="0" dirty="0" smtClean="0">
              <a:latin typeface="+mn-lt"/>
            </a:rPr>
            <a:t>Кировская область </a:t>
          </a:r>
          <a:r>
            <a:rPr lang="ru-RU" sz="1600" b="0" i="1" dirty="0" smtClean="0">
              <a:latin typeface="+mn-lt"/>
            </a:rPr>
            <a:t>с 2009 г.</a:t>
          </a:r>
          <a:endParaRPr lang="ru-RU" sz="1600" b="0" i="1" dirty="0">
            <a:latin typeface="+mn-lt"/>
          </a:endParaRPr>
        </a:p>
      </dgm:t>
    </dgm:pt>
    <dgm:pt modelId="{CF4AC5F4-106A-FC42-89DF-BDCDF41076A7}" type="parTrans" cxnId="{EFFEE74C-5EB9-7D4C-AE5E-5B153000D661}">
      <dgm:prSet/>
      <dgm:spPr/>
      <dgm:t>
        <a:bodyPr/>
        <a:lstStyle/>
        <a:p>
          <a:endParaRPr lang="ru-RU" sz="1600" b="0">
            <a:latin typeface="Trebuchet MS" panose="020B0603020202020204" pitchFamily="34" charset="0"/>
          </a:endParaRPr>
        </a:p>
      </dgm:t>
    </dgm:pt>
    <dgm:pt modelId="{7DC16797-3CC8-7849-B708-1CCD4B2232A5}" type="sibTrans" cxnId="{EFFEE74C-5EB9-7D4C-AE5E-5B153000D661}">
      <dgm:prSet/>
      <dgm:spPr/>
      <dgm:t>
        <a:bodyPr/>
        <a:lstStyle/>
        <a:p>
          <a:endParaRPr lang="ru-RU" sz="1600" b="0">
            <a:latin typeface="Trebuchet MS" panose="020B0603020202020204" pitchFamily="34" charset="0"/>
          </a:endParaRPr>
        </a:p>
      </dgm:t>
    </dgm:pt>
    <dgm:pt modelId="{3A0C4B7B-CE78-3441-AADF-ABB619853628}">
      <dgm:prSet custT="1"/>
      <dgm:spPr/>
      <dgm:t>
        <a:bodyPr/>
        <a:lstStyle/>
        <a:p>
          <a:pPr algn="l" rtl="0">
            <a:spcAft>
              <a:spcPts val="0"/>
            </a:spcAft>
          </a:pPr>
          <a:r>
            <a:rPr lang="ru-RU" sz="1600" b="0" dirty="0" smtClean="0">
              <a:latin typeface="+mn-lt"/>
            </a:rPr>
            <a:t>Тверская область </a:t>
          </a:r>
          <a:r>
            <a:rPr lang="ru-RU" sz="1600" b="0" i="1" dirty="0" smtClean="0">
              <a:latin typeface="+mn-lt"/>
            </a:rPr>
            <a:t>с 2012 г.</a:t>
          </a:r>
          <a:endParaRPr lang="ru-RU" sz="1600" b="0" i="1" dirty="0">
            <a:latin typeface="+mn-lt"/>
          </a:endParaRPr>
        </a:p>
      </dgm:t>
    </dgm:pt>
    <dgm:pt modelId="{ADC4563C-0454-D74C-85FE-B65499360174}" type="parTrans" cxnId="{362D0476-E93A-1549-BC31-FC17C57D7476}">
      <dgm:prSet/>
      <dgm:spPr/>
      <dgm:t>
        <a:bodyPr/>
        <a:lstStyle/>
        <a:p>
          <a:endParaRPr lang="ru-RU" sz="1600" b="0">
            <a:latin typeface="Trebuchet MS" panose="020B0603020202020204" pitchFamily="34" charset="0"/>
          </a:endParaRPr>
        </a:p>
      </dgm:t>
    </dgm:pt>
    <dgm:pt modelId="{E7DC47A7-1D97-084E-BCE5-6872DE9C4428}" type="sibTrans" cxnId="{362D0476-E93A-1549-BC31-FC17C57D7476}">
      <dgm:prSet/>
      <dgm:spPr/>
      <dgm:t>
        <a:bodyPr/>
        <a:lstStyle/>
        <a:p>
          <a:endParaRPr lang="ru-RU" sz="1600" b="0">
            <a:latin typeface="Trebuchet MS" panose="020B0603020202020204" pitchFamily="34" charset="0"/>
          </a:endParaRPr>
        </a:p>
      </dgm:t>
    </dgm:pt>
    <dgm:pt modelId="{E84740AE-346A-4C47-83ED-C746455CB9F6}">
      <dgm:prSet custT="1"/>
      <dgm:spPr/>
      <dgm:t>
        <a:bodyPr/>
        <a:lstStyle/>
        <a:p>
          <a:pPr algn="l" rtl="0"/>
          <a:r>
            <a:rPr lang="ru-RU" sz="1600" b="0" dirty="0" smtClean="0">
              <a:latin typeface="+mn-lt"/>
            </a:rPr>
            <a:t>Республика Башкортостан </a:t>
          </a:r>
          <a:r>
            <a:rPr lang="ru-RU" sz="1600" b="0" i="1" dirty="0" smtClean="0">
              <a:latin typeface="+mn-lt"/>
            </a:rPr>
            <a:t>с 2014 г.</a:t>
          </a:r>
          <a:endParaRPr lang="ru-RU" sz="1600" b="0" i="1" dirty="0">
            <a:latin typeface="+mn-lt"/>
          </a:endParaRPr>
        </a:p>
      </dgm:t>
    </dgm:pt>
    <dgm:pt modelId="{954203EF-AF53-FE4F-980E-5DB96E3B6491}" type="parTrans" cxnId="{779A93F8-38E1-D145-A617-6F87277B5276}">
      <dgm:prSet/>
      <dgm:spPr/>
      <dgm:t>
        <a:bodyPr/>
        <a:lstStyle/>
        <a:p>
          <a:endParaRPr lang="ru-RU" sz="1600" b="0">
            <a:latin typeface="Trebuchet MS" panose="020B0603020202020204" pitchFamily="34" charset="0"/>
          </a:endParaRPr>
        </a:p>
      </dgm:t>
    </dgm:pt>
    <dgm:pt modelId="{84AA942E-20AB-714B-8F2F-EB3773CA715F}" type="sibTrans" cxnId="{779A93F8-38E1-D145-A617-6F87277B5276}">
      <dgm:prSet/>
      <dgm:spPr/>
      <dgm:t>
        <a:bodyPr/>
        <a:lstStyle/>
        <a:p>
          <a:endParaRPr lang="ru-RU" sz="1600" b="0">
            <a:latin typeface="Trebuchet MS" panose="020B0603020202020204" pitchFamily="34" charset="0"/>
          </a:endParaRPr>
        </a:p>
      </dgm:t>
    </dgm:pt>
    <dgm:pt modelId="{2705F48E-6C6F-4F4D-B325-C72741E7EDFF}">
      <dgm:prSet custT="1"/>
      <dgm:spPr/>
      <dgm:t>
        <a:bodyPr/>
        <a:lstStyle/>
        <a:p>
          <a:pPr algn="l" rtl="0">
            <a:spcAft>
              <a:spcPts val="0"/>
            </a:spcAft>
          </a:pPr>
          <a:r>
            <a:rPr lang="ru-RU" sz="1600" b="0" dirty="0" smtClean="0">
              <a:latin typeface="+mn-lt"/>
            </a:rPr>
            <a:t>Хабаровский край </a:t>
          </a:r>
          <a:r>
            <a:rPr lang="ru-RU" sz="1600" b="0" i="1" dirty="0" smtClean="0">
              <a:latin typeface="+mn-lt"/>
            </a:rPr>
            <a:t>с 2013 г.</a:t>
          </a:r>
          <a:endParaRPr lang="ru-RU" sz="1600" b="0" i="1" dirty="0">
            <a:latin typeface="+mn-lt"/>
          </a:endParaRPr>
        </a:p>
      </dgm:t>
    </dgm:pt>
    <dgm:pt modelId="{BD64AA9C-9594-4936-A50F-9DD16B3544BC}" type="parTrans" cxnId="{01848F2C-FAE4-4927-91DE-43D4A32E68FF}">
      <dgm:prSet/>
      <dgm:spPr/>
      <dgm:t>
        <a:bodyPr/>
        <a:lstStyle/>
        <a:p>
          <a:endParaRPr lang="en-US" sz="1600" b="0">
            <a:latin typeface="Trebuchet MS" panose="020B0603020202020204" pitchFamily="34" charset="0"/>
          </a:endParaRPr>
        </a:p>
      </dgm:t>
    </dgm:pt>
    <dgm:pt modelId="{6C6E7F52-B963-4E1C-BF9A-E0379CE10E4C}" type="sibTrans" cxnId="{01848F2C-FAE4-4927-91DE-43D4A32E68FF}">
      <dgm:prSet/>
      <dgm:spPr/>
      <dgm:t>
        <a:bodyPr/>
        <a:lstStyle/>
        <a:p>
          <a:endParaRPr lang="en-US" sz="1600" b="0">
            <a:latin typeface="Trebuchet MS" panose="020B0603020202020204" pitchFamily="34" charset="0"/>
          </a:endParaRPr>
        </a:p>
      </dgm:t>
    </dgm:pt>
    <dgm:pt modelId="{E5C229E8-AA58-9F4D-B4D6-3B87A29E7B47}">
      <dgm:prSet custT="1"/>
      <dgm:spPr/>
      <dgm:t>
        <a:bodyPr/>
        <a:lstStyle/>
        <a:p>
          <a:pPr algn="l" rtl="0"/>
          <a:r>
            <a:rPr lang="ru-RU" sz="1600" b="0" dirty="0" smtClean="0">
              <a:latin typeface="+mn-lt"/>
            </a:rPr>
            <a:t>Нижегородская область </a:t>
          </a:r>
          <a:r>
            <a:rPr lang="ru-RU" sz="1600" b="0" i="1" dirty="0" smtClean="0">
              <a:latin typeface="+mn-lt"/>
            </a:rPr>
            <a:t>с 2013 г</a:t>
          </a:r>
          <a:r>
            <a:rPr lang="ru-RU" sz="1600" b="0" i="1" dirty="0" smtClean="0">
              <a:latin typeface="Trebuchet MS" panose="020B0603020202020204" pitchFamily="34" charset="0"/>
            </a:rPr>
            <a:t>.</a:t>
          </a:r>
          <a:endParaRPr lang="ru-RU" sz="1600" b="0" i="1" dirty="0">
            <a:latin typeface="Trebuchet MS" panose="020B0603020202020204" pitchFamily="34" charset="0"/>
          </a:endParaRPr>
        </a:p>
      </dgm:t>
    </dgm:pt>
    <dgm:pt modelId="{FA349B90-CF14-8742-AF7F-6A5F64D592F5}" type="sibTrans" cxnId="{4046E5A8-3F11-704A-B9ED-981ECC71EBA8}">
      <dgm:prSet/>
      <dgm:spPr/>
      <dgm:t>
        <a:bodyPr/>
        <a:lstStyle/>
        <a:p>
          <a:endParaRPr lang="ru-RU" sz="1600" b="0">
            <a:latin typeface="Trebuchet MS" panose="020B0603020202020204" pitchFamily="34" charset="0"/>
          </a:endParaRPr>
        </a:p>
      </dgm:t>
    </dgm:pt>
    <dgm:pt modelId="{00002C10-4382-C14D-B811-2FD8D6F4F47B}" type="parTrans" cxnId="{4046E5A8-3F11-704A-B9ED-981ECC71EBA8}">
      <dgm:prSet/>
      <dgm:spPr/>
      <dgm:t>
        <a:bodyPr/>
        <a:lstStyle/>
        <a:p>
          <a:endParaRPr lang="ru-RU" sz="1600" b="0">
            <a:latin typeface="Trebuchet MS" panose="020B0603020202020204" pitchFamily="34" charset="0"/>
          </a:endParaRPr>
        </a:p>
      </dgm:t>
    </dgm:pt>
    <dgm:pt modelId="{C8444FE5-40FA-4E28-AEEA-E8ED0FD51D78}">
      <dgm:prSet custT="1"/>
      <dgm:spPr/>
      <dgm:t>
        <a:bodyPr/>
        <a:lstStyle/>
        <a:p>
          <a:pPr algn="l" rtl="0"/>
          <a:r>
            <a:rPr lang="ru-RU" sz="1600" b="0" i="1" dirty="0" smtClean="0">
              <a:latin typeface="+mn-lt"/>
            </a:rPr>
            <a:t>26 регионов РФ в 2016 г.</a:t>
          </a:r>
          <a:endParaRPr lang="ru-RU" sz="1600" b="0" i="1" dirty="0">
            <a:latin typeface="+mn-lt"/>
          </a:endParaRPr>
        </a:p>
      </dgm:t>
    </dgm:pt>
    <dgm:pt modelId="{ADA6010C-6160-4B4E-A939-CCFEC0879CA3}" type="parTrans" cxnId="{15D00357-7C85-4288-AB0A-9B32E4CD472D}">
      <dgm:prSet/>
      <dgm:spPr/>
      <dgm:t>
        <a:bodyPr/>
        <a:lstStyle/>
        <a:p>
          <a:endParaRPr lang="ru-RU" sz="1600"/>
        </a:p>
      </dgm:t>
    </dgm:pt>
    <dgm:pt modelId="{1B0A8D8F-9895-4CC7-ADFA-B98C9F92A4CB}" type="sibTrans" cxnId="{15D00357-7C85-4288-AB0A-9B32E4CD472D}">
      <dgm:prSet/>
      <dgm:spPr/>
      <dgm:t>
        <a:bodyPr/>
        <a:lstStyle/>
        <a:p>
          <a:endParaRPr lang="ru-RU" sz="1600"/>
        </a:p>
      </dgm:t>
    </dgm:pt>
    <dgm:pt modelId="{03DAF6B9-C210-4FE0-9A9F-6DA4A71D1EBA}">
      <dgm:prSet custT="1"/>
      <dgm:spPr/>
      <dgm:t>
        <a:bodyPr/>
        <a:lstStyle/>
        <a:p>
          <a:pPr algn="l" rtl="0"/>
          <a:r>
            <a:rPr lang="ru-RU" sz="1600" b="0" i="0" u="none" dirty="0" smtClean="0">
              <a:latin typeface="+mn-lt"/>
            </a:rPr>
            <a:t>Тульская область </a:t>
          </a:r>
          <a:r>
            <a:rPr lang="ru-RU" sz="1600" b="0" i="1" dirty="0" smtClean="0">
              <a:latin typeface="+mn-lt"/>
            </a:rPr>
            <a:t>с 2015 г.</a:t>
          </a:r>
          <a:endParaRPr lang="ru-RU" sz="1600" b="0" i="1" dirty="0">
            <a:latin typeface="+mn-lt"/>
          </a:endParaRPr>
        </a:p>
      </dgm:t>
    </dgm:pt>
    <dgm:pt modelId="{FDF2C829-7960-4DBE-9EA5-755E0120C037}" type="parTrans" cxnId="{E9E772D2-C414-4D6C-9EC2-42C7DC2316A8}">
      <dgm:prSet/>
      <dgm:spPr/>
      <dgm:t>
        <a:bodyPr/>
        <a:lstStyle/>
        <a:p>
          <a:endParaRPr lang="ru-RU" sz="1600"/>
        </a:p>
      </dgm:t>
    </dgm:pt>
    <dgm:pt modelId="{6DF9EE0C-8DBE-4F92-AE9F-9A0E09AE2C87}" type="sibTrans" cxnId="{E9E772D2-C414-4D6C-9EC2-42C7DC2316A8}">
      <dgm:prSet/>
      <dgm:spPr/>
      <dgm:t>
        <a:bodyPr/>
        <a:lstStyle/>
        <a:p>
          <a:endParaRPr lang="ru-RU" sz="1600"/>
        </a:p>
      </dgm:t>
    </dgm:pt>
    <dgm:pt modelId="{8437E569-2F40-4EE9-A0A4-2FA78F3888B4}" type="pres">
      <dgm:prSet presAssocID="{56CCA9D0-BC42-DF45-BE25-2218DEDB1282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4C153B6C-4ACC-4E75-91E4-1F87FA951167}" type="pres">
      <dgm:prSet presAssocID="{84D7BFA1-33F8-E44F-8FDE-E3106994BDD4}" presName="composite" presStyleCnt="0"/>
      <dgm:spPr/>
      <dgm:t>
        <a:bodyPr/>
        <a:lstStyle/>
        <a:p>
          <a:endParaRPr lang="ru-RU"/>
        </a:p>
      </dgm:t>
    </dgm:pt>
    <dgm:pt modelId="{38E93CDB-FDA0-4695-8F1F-2CCD03EF6617}" type="pres">
      <dgm:prSet presAssocID="{84D7BFA1-33F8-E44F-8FDE-E3106994BDD4}" presName="imgShp" presStyleLbl="fgImgPlace1" presStyleIdx="0" presStyleCnt="8"/>
      <dgm:spPr>
        <a:blipFill dpi="0"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5048" r="5048"/>
          </a:stretch>
        </a:blipFill>
      </dgm:spPr>
      <dgm:t>
        <a:bodyPr/>
        <a:lstStyle/>
        <a:p>
          <a:endParaRPr lang="ru-RU"/>
        </a:p>
      </dgm:t>
    </dgm:pt>
    <dgm:pt modelId="{44AE8C1E-A8F3-41E6-9C6F-A42DFD59FA36}" type="pres">
      <dgm:prSet presAssocID="{84D7BFA1-33F8-E44F-8FDE-E3106994BDD4}" presName="txShp" presStyleLbl="node1" presStyleIdx="0" presStyleCnt="8" custLinFactNeighborY="-6171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3769516-DDE0-4964-991B-292B03929C00}" type="pres">
      <dgm:prSet presAssocID="{0297ECD5-9BED-AA44-A4D1-83CB63A1222C}" presName="spacing" presStyleCnt="0"/>
      <dgm:spPr/>
      <dgm:t>
        <a:bodyPr/>
        <a:lstStyle/>
        <a:p>
          <a:endParaRPr lang="ru-RU"/>
        </a:p>
      </dgm:t>
    </dgm:pt>
    <dgm:pt modelId="{83884DEE-1620-4B32-B43B-FA2FBD41BE5F}" type="pres">
      <dgm:prSet presAssocID="{1B2BE523-6EB4-DA42-863A-DA03CB9C0FAE}" presName="composite" presStyleCnt="0"/>
      <dgm:spPr/>
      <dgm:t>
        <a:bodyPr/>
        <a:lstStyle/>
        <a:p>
          <a:endParaRPr lang="ru-RU"/>
        </a:p>
      </dgm:t>
    </dgm:pt>
    <dgm:pt modelId="{72CB458E-6F64-44BB-96E9-37C5E85D7330}" type="pres">
      <dgm:prSet presAssocID="{1B2BE523-6EB4-DA42-863A-DA03CB9C0FAE}" presName="imgShp" presStyleLbl="fgImgPlace1" presStyleIdx="1" presStyleCnt="8"/>
      <dgm:spPr>
        <a:blipFill dpi="0"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1851" r="1851"/>
          </a:stretch>
        </a:blipFill>
      </dgm:spPr>
      <dgm:t>
        <a:bodyPr/>
        <a:lstStyle/>
        <a:p>
          <a:endParaRPr lang="ru-RU"/>
        </a:p>
      </dgm:t>
    </dgm:pt>
    <dgm:pt modelId="{E1D73D93-9A83-43C8-B77A-A25DDE49573F}" type="pres">
      <dgm:prSet presAssocID="{1B2BE523-6EB4-DA42-863A-DA03CB9C0FAE}" presName="txShp" presStyleLbl="node1" presStyleIdx="1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4F0291C-E2A9-4683-9E65-FA4510437EC8}" type="pres">
      <dgm:prSet presAssocID="{7DC16797-3CC8-7849-B708-1CCD4B2232A5}" presName="spacing" presStyleCnt="0"/>
      <dgm:spPr/>
      <dgm:t>
        <a:bodyPr/>
        <a:lstStyle/>
        <a:p>
          <a:endParaRPr lang="ru-RU"/>
        </a:p>
      </dgm:t>
    </dgm:pt>
    <dgm:pt modelId="{A01AFCBB-EDBA-4556-95C0-8B1955C10E69}" type="pres">
      <dgm:prSet presAssocID="{3A0C4B7B-CE78-3441-AADF-ABB619853628}" presName="composite" presStyleCnt="0"/>
      <dgm:spPr/>
      <dgm:t>
        <a:bodyPr/>
        <a:lstStyle/>
        <a:p>
          <a:endParaRPr lang="ru-RU"/>
        </a:p>
      </dgm:t>
    </dgm:pt>
    <dgm:pt modelId="{16182056-051F-4521-882F-6627357077D9}" type="pres">
      <dgm:prSet presAssocID="{3A0C4B7B-CE78-3441-AADF-ABB619853628}" presName="imgShp" presStyleLbl="fgImgPlace1" presStyleIdx="2" presStyleCnt="8"/>
      <dgm:spPr>
        <a:blipFill dpi="0" rotWithShape="1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3082" r="3082"/>
          </a:stretch>
        </a:blipFill>
      </dgm:spPr>
      <dgm:t>
        <a:bodyPr/>
        <a:lstStyle/>
        <a:p>
          <a:endParaRPr lang="ru-RU"/>
        </a:p>
      </dgm:t>
    </dgm:pt>
    <dgm:pt modelId="{B1111F2B-05CC-4EBD-8814-7BEA67BB3C94}" type="pres">
      <dgm:prSet presAssocID="{3A0C4B7B-CE78-3441-AADF-ABB619853628}" presName="txShp" presStyleLbl="node1" presStyleIdx="2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2B8C7EC-827F-41C1-9BD8-D62DF5430B18}" type="pres">
      <dgm:prSet presAssocID="{E7DC47A7-1D97-084E-BCE5-6872DE9C4428}" presName="spacing" presStyleCnt="0"/>
      <dgm:spPr/>
      <dgm:t>
        <a:bodyPr/>
        <a:lstStyle/>
        <a:p>
          <a:endParaRPr lang="ru-RU"/>
        </a:p>
      </dgm:t>
    </dgm:pt>
    <dgm:pt modelId="{F08FAC3D-0B6A-4E86-ABC9-598A5C59B3C0}" type="pres">
      <dgm:prSet presAssocID="{E5C229E8-AA58-9F4D-B4D6-3B87A29E7B47}" presName="composite" presStyleCnt="0"/>
      <dgm:spPr/>
      <dgm:t>
        <a:bodyPr/>
        <a:lstStyle/>
        <a:p>
          <a:endParaRPr lang="ru-RU"/>
        </a:p>
      </dgm:t>
    </dgm:pt>
    <dgm:pt modelId="{54BBBFC1-6EF7-4E8D-BEDB-12C6908AA28E}" type="pres">
      <dgm:prSet presAssocID="{E5C229E8-AA58-9F4D-B4D6-3B87A29E7B47}" presName="imgShp" presStyleLbl="fgImgPlace1" presStyleIdx="3" presStyleCnt="8"/>
      <dgm:spPr>
        <a:blipFill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164E4730-0F64-49FD-A3FD-77B6010EF486}" type="pres">
      <dgm:prSet presAssocID="{E5C229E8-AA58-9F4D-B4D6-3B87A29E7B47}" presName="txShp" presStyleLbl="node1" presStyleIdx="3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30B290E-796C-4BB6-9899-1BF9C71E30D7}" type="pres">
      <dgm:prSet presAssocID="{FA349B90-CF14-8742-AF7F-6A5F64D592F5}" presName="spacing" presStyleCnt="0"/>
      <dgm:spPr/>
      <dgm:t>
        <a:bodyPr/>
        <a:lstStyle/>
        <a:p>
          <a:endParaRPr lang="ru-RU"/>
        </a:p>
      </dgm:t>
    </dgm:pt>
    <dgm:pt modelId="{0BDAF373-029E-4B04-9F90-1C9A4AC63366}" type="pres">
      <dgm:prSet presAssocID="{2705F48E-6C6F-4F4D-B325-C72741E7EDFF}" presName="composite" presStyleCnt="0"/>
      <dgm:spPr/>
      <dgm:t>
        <a:bodyPr/>
        <a:lstStyle/>
        <a:p>
          <a:endParaRPr lang="ru-RU"/>
        </a:p>
      </dgm:t>
    </dgm:pt>
    <dgm:pt modelId="{7472C058-B143-4205-B2F5-230BF541CBBF}" type="pres">
      <dgm:prSet presAssocID="{2705F48E-6C6F-4F4D-B325-C72741E7EDFF}" presName="imgShp" presStyleLbl="fgImgPlace1" presStyleIdx="4" presStyleCnt="8"/>
      <dgm:spPr>
        <a:blipFill dpi="0" rotWithShape="1"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5754" r="5754"/>
          </a:stretch>
        </a:blipFill>
      </dgm:spPr>
      <dgm:t>
        <a:bodyPr/>
        <a:lstStyle/>
        <a:p>
          <a:endParaRPr lang="ru-RU"/>
        </a:p>
      </dgm:t>
    </dgm:pt>
    <dgm:pt modelId="{1952BDD6-1100-4217-B297-5A3617368A26}" type="pres">
      <dgm:prSet presAssocID="{2705F48E-6C6F-4F4D-B325-C72741E7EDFF}" presName="txShp" presStyleLbl="node1" presStyleIdx="4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66A2323-77DF-4449-A1FE-2BB35A59C9EA}" type="pres">
      <dgm:prSet presAssocID="{6C6E7F52-B963-4E1C-BF9A-E0379CE10E4C}" presName="spacing" presStyleCnt="0"/>
      <dgm:spPr/>
      <dgm:t>
        <a:bodyPr/>
        <a:lstStyle/>
        <a:p>
          <a:endParaRPr lang="ru-RU"/>
        </a:p>
      </dgm:t>
    </dgm:pt>
    <dgm:pt modelId="{098BD1D9-3F55-46BD-9946-42718A569601}" type="pres">
      <dgm:prSet presAssocID="{E84740AE-346A-4C47-83ED-C746455CB9F6}" presName="composite" presStyleCnt="0"/>
      <dgm:spPr/>
      <dgm:t>
        <a:bodyPr/>
        <a:lstStyle/>
        <a:p>
          <a:endParaRPr lang="ru-RU"/>
        </a:p>
      </dgm:t>
    </dgm:pt>
    <dgm:pt modelId="{CF18D2FA-E926-4FAB-BB54-FF93201AAB45}" type="pres">
      <dgm:prSet presAssocID="{E84740AE-346A-4C47-83ED-C746455CB9F6}" presName="imgShp" presStyleLbl="fgImgPlace1" presStyleIdx="5" presStyleCnt="8"/>
      <dgm:spPr>
        <a:blipFill>
          <a:blip xmlns:r="http://schemas.openxmlformats.org/officeDocument/2006/relationships"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442E2C61-2683-47CF-B459-1DDD9EDCBBBC}" type="pres">
      <dgm:prSet presAssocID="{E84740AE-346A-4C47-83ED-C746455CB9F6}" presName="txShp" presStyleLbl="node1" presStyleIdx="5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50E319-6947-4998-8FD0-996421D3961B}" type="pres">
      <dgm:prSet presAssocID="{84AA942E-20AB-714B-8F2F-EB3773CA715F}" presName="spacing" presStyleCnt="0"/>
      <dgm:spPr/>
    </dgm:pt>
    <dgm:pt modelId="{569A2B52-5124-4621-A8B1-45D9086E6F21}" type="pres">
      <dgm:prSet presAssocID="{03DAF6B9-C210-4FE0-9A9F-6DA4A71D1EBA}" presName="composite" presStyleCnt="0"/>
      <dgm:spPr/>
    </dgm:pt>
    <dgm:pt modelId="{566A3A2F-1FED-4169-A30D-69A8E4BAC114}" type="pres">
      <dgm:prSet presAssocID="{03DAF6B9-C210-4FE0-9A9F-6DA4A71D1EBA}" presName="imgShp" presStyleLbl="fgImgPlace1" presStyleIdx="6" presStyleCnt="8"/>
      <dgm:spPr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</dgm:spPr>
      <dgm:t>
        <a:bodyPr/>
        <a:lstStyle/>
        <a:p>
          <a:endParaRPr lang="ru-RU"/>
        </a:p>
      </dgm:t>
    </dgm:pt>
    <dgm:pt modelId="{96DCFB3D-4F83-421B-A654-9E528FC83653}" type="pres">
      <dgm:prSet presAssocID="{03DAF6B9-C210-4FE0-9A9F-6DA4A71D1EBA}" presName="txShp" presStyleLbl="node1" presStyleIdx="6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FE2C18B-526B-47CE-AE1E-673E6047C9E3}" type="pres">
      <dgm:prSet presAssocID="{6DF9EE0C-8DBE-4F92-AE9F-9A0E09AE2C87}" presName="spacing" presStyleCnt="0"/>
      <dgm:spPr/>
    </dgm:pt>
    <dgm:pt modelId="{7DCCCD4A-A4E0-4F6B-A23B-9AA69591B466}" type="pres">
      <dgm:prSet presAssocID="{C8444FE5-40FA-4E28-AEEA-E8ED0FD51D78}" presName="composite" presStyleCnt="0"/>
      <dgm:spPr/>
    </dgm:pt>
    <dgm:pt modelId="{4E4801B7-25E9-4694-A6D9-A627672D29DA}" type="pres">
      <dgm:prSet presAssocID="{C8444FE5-40FA-4E28-AEEA-E8ED0FD51D78}" presName="imgShp" presStyleLbl="fgImgPlace1" presStyleIdx="7" presStyleCnt="8"/>
      <dgm:spPr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</dgm:spPr>
      <dgm:t>
        <a:bodyPr/>
        <a:lstStyle/>
        <a:p>
          <a:endParaRPr lang="ru-RU"/>
        </a:p>
      </dgm:t>
    </dgm:pt>
    <dgm:pt modelId="{CD11CFBA-782F-4BAA-81B1-F6D54F35FDB2}" type="pres">
      <dgm:prSet presAssocID="{C8444FE5-40FA-4E28-AEEA-E8ED0FD51D78}" presName="txShp" presStyleLbl="node1" presStyleIdx="7" presStyleCnt="8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E573F109-72C9-4F04-BFB5-225A66BEC1D5}" type="presOf" srcId="{E5C229E8-AA58-9F4D-B4D6-3B87A29E7B47}" destId="{164E4730-0F64-49FD-A3FD-77B6010EF486}" srcOrd="0" destOrd="0" presId="urn:microsoft.com/office/officeart/2005/8/layout/vList3"/>
    <dgm:cxn modelId="{3006BBA9-E6C2-42C5-998D-E9E1AF7A2E13}" type="presOf" srcId="{84D7BFA1-33F8-E44F-8FDE-E3106994BDD4}" destId="{44AE8C1E-A8F3-41E6-9C6F-A42DFD59FA36}" srcOrd="0" destOrd="0" presId="urn:microsoft.com/office/officeart/2005/8/layout/vList3"/>
    <dgm:cxn modelId="{8EBC42B4-B449-5F48-9B8C-4DB2BD39524F}" srcId="{56CCA9D0-BC42-DF45-BE25-2218DEDB1282}" destId="{84D7BFA1-33F8-E44F-8FDE-E3106994BDD4}" srcOrd="0" destOrd="0" parTransId="{4B36B617-9A2D-4F49-95B3-557D40DE6BC7}" sibTransId="{0297ECD5-9BED-AA44-A4D1-83CB63A1222C}"/>
    <dgm:cxn modelId="{779A93F8-38E1-D145-A617-6F87277B5276}" srcId="{56CCA9D0-BC42-DF45-BE25-2218DEDB1282}" destId="{E84740AE-346A-4C47-83ED-C746455CB9F6}" srcOrd="5" destOrd="0" parTransId="{954203EF-AF53-FE4F-980E-5DB96E3B6491}" sibTransId="{84AA942E-20AB-714B-8F2F-EB3773CA715F}"/>
    <dgm:cxn modelId="{14E00C0F-B39B-4B42-9F13-D9E05B291F8C}" type="presOf" srcId="{C8444FE5-40FA-4E28-AEEA-E8ED0FD51D78}" destId="{CD11CFBA-782F-4BAA-81B1-F6D54F35FDB2}" srcOrd="0" destOrd="0" presId="urn:microsoft.com/office/officeart/2005/8/layout/vList3"/>
    <dgm:cxn modelId="{E9E772D2-C414-4D6C-9EC2-42C7DC2316A8}" srcId="{56CCA9D0-BC42-DF45-BE25-2218DEDB1282}" destId="{03DAF6B9-C210-4FE0-9A9F-6DA4A71D1EBA}" srcOrd="6" destOrd="0" parTransId="{FDF2C829-7960-4DBE-9EA5-755E0120C037}" sibTransId="{6DF9EE0C-8DBE-4F92-AE9F-9A0E09AE2C87}"/>
    <dgm:cxn modelId="{8E454A72-26EE-43EA-AC9A-9D86DD3DCB27}" type="presOf" srcId="{56CCA9D0-BC42-DF45-BE25-2218DEDB1282}" destId="{8437E569-2F40-4EE9-A0A4-2FA78F3888B4}" srcOrd="0" destOrd="0" presId="urn:microsoft.com/office/officeart/2005/8/layout/vList3"/>
    <dgm:cxn modelId="{F9F8A711-1FDD-4D85-BF80-C2508C147C5D}" type="presOf" srcId="{E84740AE-346A-4C47-83ED-C746455CB9F6}" destId="{442E2C61-2683-47CF-B459-1DDD9EDCBBBC}" srcOrd="0" destOrd="0" presId="urn:microsoft.com/office/officeart/2005/8/layout/vList3"/>
    <dgm:cxn modelId="{362D0476-E93A-1549-BC31-FC17C57D7476}" srcId="{56CCA9D0-BC42-DF45-BE25-2218DEDB1282}" destId="{3A0C4B7B-CE78-3441-AADF-ABB619853628}" srcOrd="2" destOrd="0" parTransId="{ADC4563C-0454-D74C-85FE-B65499360174}" sibTransId="{E7DC47A7-1D97-084E-BCE5-6872DE9C4428}"/>
    <dgm:cxn modelId="{15D00357-7C85-4288-AB0A-9B32E4CD472D}" srcId="{56CCA9D0-BC42-DF45-BE25-2218DEDB1282}" destId="{C8444FE5-40FA-4E28-AEEA-E8ED0FD51D78}" srcOrd="7" destOrd="0" parTransId="{ADA6010C-6160-4B4E-A939-CCFEC0879CA3}" sibTransId="{1B0A8D8F-9895-4CC7-ADFA-B98C9F92A4CB}"/>
    <dgm:cxn modelId="{50284433-6515-488C-9632-BDF34CDA8BE0}" type="presOf" srcId="{3A0C4B7B-CE78-3441-AADF-ABB619853628}" destId="{B1111F2B-05CC-4EBD-8814-7BEA67BB3C94}" srcOrd="0" destOrd="0" presId="urn:microsoft.com/office/officeart/2005/8/layout/vList3"/>
    <dgm:cxn modelId="{65FF6A45-52AD-478A-84D7-A47BC4B2C89A}" type="presOf" srcId="{03DAF6B9-C210-4FE0-9A9F-6DA4A71D1EBA}" destId="{96DCFB3D-4F83-421B-A654-9E528FC83653}" srcOrd="0" destOrd="0" presId="urn:microsoft.com/office/officeart/2005/8/layout/vList3"/>
    <dgm:cxn modelId="{4046E5A8-3F11-704A-B9ED-981ECC71EBA8}" srcId="{56CCA9D0-BC42-DF45-BE25-2218DEDB1282}" destId="{E5C229E8-AA58-9F4D-B4D6-3B87A29E7B47}" srcOrd="3" destOrd="0" parTransId="{00002C10-4382-C14D-B811-2FD8D6F4F47B}" sibTransId="{FA349B90-CF14-8742-AF7F-6A5F64D592F5}"/>
    <dgm:cxn modelId="{52EC8AD5-A538-4B35-B2EE-67CEFE0B3DFC}" type="presOf" srcId="{1B2BE523-6EB4-DA42-863A-DA03CB9C0FAE}" destId="{E1D73D93-9A83-43C8-B77A-A25DDE49573F}" srcOrd="0" destOrd="0" presId="urn:microsoft.com/office/officeart/2005/8/layout/vList3"/>
    <dgm:cxn modelId="{EFFEE74C-5EB9-7D4C-AE5E-5B153000D661}" srcId="{56CCA9D0-BC42-DF45-BE25-2218DEDB1282}" destId="{1B2BE523-6EB4-DA42-863A-DA03CB9C0FAE}" srcOrd="1" destOrd="0" parTransId="{CF4AC5F4-106A-FC42-89DF-BDCDF41076A7}" sibTransId="{7DC16797-3CC8-7849-B708-1CCD4B2232A5}"/>
    <dgm:cxn modelId="{63B11494-5CBD-4717-9AB2-69E0127A5976}" type="presOf" srcId="{2705F48E-6C6F-4F4D-B325-C72741E7EDFF}" destId="{1952BDD6-1100-4217-B297-5A3617368A26}" srcOrd="0" destOrd="0" presId="urn:microsoft.com/office/officeart/2005/8/layout/vList3"/>
    <dgm:cxn modelId="{01848F2C-FAE4-4927-91DE-43D4A32E68FF}" srcId="{56CCA9D0-BC42-DF45-BE25-2218DEDB1282}" destId="{2705F48E-6C6F-4F4D-B325-C72741E7EDFF}" srcOrd="4" destOrd="0" parTransId="{BD64AA9C-9594-4936-A50F-9DD16B3544BC}" sibTransId="{6C6E7F52-B963-4E1C-BF9A-E0379CE10E4C}"/>
    <dgm:cxn modelId="{31BC6567-42E7-4968-A965-9A7C135237D5}" type="presParOf" srcId="{8437E569-2F40-4EE9-A0A4-2FA78F3888B4}" destId="{4C153B6C-4ACC-4E75-91E4-1F87FA951167}" srcOrd="0" destOrd="0" presId="urn:microsoft.com/office/officeart/2005/8/layout/vList3"/>
    <dgm:cxn modelId="{DFA630C8-2448-4E89-8E3A-651221649014}" type="presParOf" srcId="{4C153B6C-4ACC-4E75-91E4-1F87FA951167}" destId="{38E93CDB-FDA0-4695-8F1F-2CCD03EF6617}" srcOrd="0" destOrd="0" presId="urn:microsoft.com/office/officeart/2005/8/layout/vList3"/>
    <dgm:cxn modelId="{4DE1D306-4C67-4D02-BE9A-8C566C643106}" type="presParOf" srcId="{4C153B6C-4ACC-4E75-91E4-1F87FA951167}" destId="{44AE8C1E-A8F3-41E6-9C6F-A42DFD59FA36}" srcOrd="1" destOrd="0" presId="urn:microsoft.com/office/officeart/2005/8/layout/vList3"/>
    <dgm:cxn modelId="{51A0B986-998B-4282-B189-7C7923483931}" type="presParOf" srcId="{8437E569-2F40-4EE9-A0A4-2FA78F3888B4}" destId="{C3769516-DDE0-4964-991B-292B03929C00}" srcOrd="1" destOrd="0" presId="urn:microsoft.com/office/officeart/2005/8/layout/vList3"/>
    <dgm:cxn modelId="{DFCA680E-A754-48C1-A97C-C9283D7DC9BB}" type="presParOf" srcId="{8437E569-2F40-4EE9-A0A4-2FA78F3888B4}" destId="{83884DEE-1620-4B32-B43B-FA2FBD41BE5F}" srcOrd="2" destOrd="0" presId="urn:microsoft.com/office/officeart/2005/8/layout/vList3"/>
    <dgm:cxn modelId="{6FEC50EB-8E63-482E-862F-46B2AAAD95C0}" type="presParOf" srcId="{83884DEE-1620-4B32-B43B-FA2FBD41BE5F}" destId="{72CB458E-6F64-44BB-96E9-37C5E85D7330}" srcOrd="0" destOrd="0" presId="urn:microsoft.com/office/officeart/2005/8/layout/vList3"/>
    <dgm:cxn modelId="{BBDF2611-C9E3-4C9B-A83B-664D57027D3C}" type="presParOf" srcId="{83884DEE-1620-4B32-B43B-FA2FBD41BE5F}" destId="{E1D73D93-9A83-43C8-B77A-A25DDE49573F}" srcOrd="1" destOrd="0" presId="urn:microsoft.com/office/officeart/2005/8/layout/vList3"/>
    <dgm:cxn modelId="{67DD52A3-7D48-4145-A932-7BD396D0533F}" type="presParOf" srcId="{8437E569-2F40-4EE9-A0A4-2FA78F3888B4}" destId="{84F0291C-E2A9-4683-9E65-FA4510437EC8}" srcOrd="3" destOrd="0" presId="urn:microsoft.com/office/officeart/2005/8/layout/vList3"/>
    <dgm:cxn modelId="{D91F9532-3CCA-4527-9BAA-D74B97FC3453}" type="presParOf" srcId="{8437E569-2F40-4EE9-A0A4-2FA78F3888B4}" destId="{A01AFCBB-EDBA-4556-95C0-8B1955C10E69}" srcOrd="4" destOrd="0" presId="urn:microsoft.com/office/officeart/2005/8/layout/vList3"/>
    <dgm:cxn modelId="{C91E925F-F44F-48C3-A16C-1A81F1561F35}" type="presParOf" srcId="{A01AFCBB-EDBA-4556-95C0-8B1955C10E69}" destId="{16182056-051F-4521-882F-6627357077D9}" srcOrd="0" destOrd="0" presId="urn:microsoft.com/office/officeart/2005/8/layout/vList3"/>
    <dgm:cxn modelId="{5A9AD68B-6406-4D5A-846E-359C22D0FDB3}" type="presParOf" srcId="{A01AFCBB-EDBA-4556-95C0-8B1955C10E69}" destId="{B1111F2B-05CC-4EBD-8814-7BEA67BB3C94}" srcOrd="1" destOrd="0" presId="urn:microsoft.com/office/officeart/2005/8/layout/vList3"/>
    <dgm:cxn modelId="{082C0C1D-8BD3-4D2B-8F70-F8F56587FE5E}" type="presParOf" srcId="{8437E569-2F40-4EE9-A0A4-2FA78F3888B4}" destId="{02B8C7EC-827F-41C1-9BD8-D62DF5430B18}" srcOrd="5" destOrd="0" presId="urn:microsoft.com/office/officeart/2005/8/layout/vList3"/>
    <dgm:cxn modelId="{2189EB5E-D6E4-4576-BF31-2C574DA18DB5}" type="presParOf" srcId="{8437E569-2F40-4EE9-A0A4-2FA78F3888B4}" destId="{F08FAC3D-0B6A-4E86-ABC9-598A5C59B3C0}" srcOrd="6" destOrd="0" presId="urn:microsoft.com/office/officeart/2005/8/layout/vList3"/>
    <dgm:cxn modelId="{C45FE69F-EAA4-4282-8694-44FB8B016094}" type="presParOf" srcId="{F08FAC3D-0B6A-4E86-ABC9-598A5C59B3C0}" destId="{54BBBFC1-6EF7-4E8D-BEDB-12C6908AA28E}" srcOrd="0" destOrd="0" presId="urn:microsoft.com/office/officeart/2005/8/layout/vList3"/>
    <dgm:cxn modelId="{1E39198A-DA80-479B-9015-4B90987A81C1}" type="presParOf" srcId="{F08FAC3D-0B6A-4E86-ABC9-598A5C59B3C0}" destId="{164E4730-0F64-49FD-A3FD-77B6010EF486}" srcOrd="1" destOrd="0" presId="urn:microsoft.com/office/officeart/2005/8/layout/vList3"/>
    <dgm:cxn modelId="{FB84665E-CD7B-4D02-8B47-BF56328715EA}" type="presParOf" srcId="{8437E569-2F40-4EE9-A0A4-2FA78F3888B4}" destId="{D30B290E-796C-4BB6-9899-1BF9C71E30D7}" srcOrd="7" destOrd="0" presId="urn:microsoft.com/office/officeart/2005/8/layout/vList3"/>
    <dgm:cxn modelId="{2EE671B4-24E7-49D5-960D-3E77B4DE0F49}" type="presParOf" srcId="{8437E569-2F40-4EE9-A0A4-2FA78F3888B4}" destId="{0BDAF373-029E-4B04-9F90-1C9A4AC63366}" srcOrd="8" destOrd="0" presId="urn:microsoft.com/office/officeart/2005/8/layout/vList3"/>
    <dgm:cxn modelId="{4733248D-2D61-4C65-98C2-4B6B2E7803DD}" type="presParOf" srcId="{0BDAF373-029E-4B04-9F90-1C9A4AC63366}" destId="{7472C058-B143-4205-B2F5-230BF541CBBF}" srcOrd="0" destOrd="0" presId="urn:microsoft.com/office/officeart/2005/8/layout/vList3"/>
    <dgm:cxn modelId="{0A1E2161-AEB2-481F-9BC0-27E957140774}" type="presParOf" srcId="{0BDAF373-029E-4B04-9F90-1C9A4AC63366}" destId="{1952BDD6-1100-4217-B297-5A3617368A26}" srcOrd="1" destOrd="0" presId="urn:microsoft.com/office/officeart/2005/8/layout/vList3"/>
    <dgm:cxn modelId="{3EA5CB7E-C828-4B8B-A121-C74AC04A4F3B}" type="presParOf" srcId="{8437E569-2F40-4EE9-A0A4-2FA78F3888B4}" destId="{966A2323-77DF-4449-A1FE-2BB35A59C9EA}" srcOrd="9" destOrd="0" presId="urn:microsoft.com/office/officeart/2005/8/layout/vList3"/>
    <dgm:cxn modelId="{19568105-DE53-47AE-86E2-E1689BA054B6}" type="presParOf" srcId="{8437E569-2F40-4EE9-A0A4-2FA78F3888B4}" destId="{098BD1D9-3F55-46BD-9946-42718A569601}" srcOrd="10" destOrd="0" presId="urn:microsoft.com/office/officeart/2005/8/layout/vList3"/>
    <dgm:cxn modelId="{86052BAA-D831-4450-BA40-92C61045A0D0}" type="presParOf" srcId="{098BD1D9-3F55-46BD-9946-42718A569601}" destId="{CF18D2FA-E926-4FAB-BB54-FF93201AAB45}" srcOrd="0" destOrd="0" presId="urn:microsoft.com/office/officeart/2005/8/layout/vList3"/>
    <dgm:cxn modelId="{FF3C2A80-2EE8-473A-AA84-27495DCAECCE}" type="presParOf" srcId="{098BD1D9-3F55-46BD-9946-42718A569601}" destId="{442E2C61-2683-47CF-B459-1DDD9EDCBBBC}" srcOrd="1" destOrd="0" presId="urn:microsoft.com/office/officeart/2005/8/layout/vList3"/>
    <dgm:cxn modelId="{6F804E1A-5C28-43B1-B17E-1BB511AD54EB}" type="presParOf" srcId="{8437E569-2F40-4EE9-A0A4-2FA78F3888B4}" destId="{4150E319-6947-4998-8FD0-996421D3961B}" srcOrd="11" destOrd="0" presId="urn:microsoft.com/office/officeart/2005/8/layout/vList3"/>
    <dgm:cxn modelId="{C7EFF9C4-0ED0-4819-A964-5F97FC5CE90E}" type="presParOf" srcId="{8437E569-2F40-4EE9-A0A4-2FA78F3888B4}" destId="{569A2B52-5124-4621-A8B1-45D9086E6F21}" srcOrd="12" destOrd="0" presId="urn:microsoft.com/office/officeart/2005/8/layout/vList3"/>
    <dgm:cxn modelId="{26BD1B69-FD4C-4307-B281-A755E8D61731}" type="presParOf" srcId="{569A2B52-5124-4621-A8B1-45D9086E6F21}" destId="{566A3A2F-1FED-4169-A30D-69A8E4BAC114}" srcOrd="0" destOrd="0" presId="urn:microsoft.com/office/officeart/2005/8/layout/vList3"/>
    <dgm:cxn modelId="{E4397433-6664-4553-B03E-EF374046F6FA}" type="presParOf" srcId="{569A2B52-5124-4621-A8B1-45D9086E6F21}" destId="{96DCFB3D-4F83-421B-A654-9E528FC83653}" srcOrd="1" destOrd="0" presId="urn:microsoft.com/office/officeart/2005/8/layout/vList3"/>
    <dgm:cxn modelId="{A9C1A79B-CBBA-48EE-A162-82649D8164B9}" type="presParOf" srcId="{8437E569-2F40-4EE9-A0A4-2FA78F3888B4}" destId="{FFE2C18B-526B-47CE-AE1E-673E6047C9E3}" srcOrd="13" destOrd="0" presId="urn:microsoft.com/office/officeart/2005/8/layout/vList3"/>
    <dgm:cxn modelId="{FEDCB7FB-DE42-4E39-882E-05919AC93B6A}" type="presParOf" srcId="{8437E569-2F40-4EE9-A0A4-2FA78F3888B4}" destId="{7DCCCD4A-A4E0-4F6B-A23B-9AA69591B466}" srcOrd="14" destOrd="0" presId="urn:microsoft.com/office/officeart/2005/8/layout/vList3"/>
    <dgm:cxn modelId="{F4E3A827-A184-4E08-80EA-ACE8400E276B}" type="presParOf" srcId="{7DCCCD4A-A4E0-4F6B-A23B-9AA69591B466}" destId="{4E4801B7-25E9-4694-A6D9-A627672D29DA}" srcOrd="0" destOrd="0" presId="urn:microsoft.com/office/officeart/2005/8/layout/vList3"/>
    <dgm:cxn modelId="{04F02B61-2466-4631-B3E1-08C8FB0650B1}" type="presParOf" srcId="{7DCCCD4A-A4E0-4F6B-A23B-9AA69591B466}" destId="{CD11CFBA-782F-4BAA-81B1-F6D54F35FDB2}" srcOrd="1" destOrd="0" presId="urn:microsoft.com/office/officeart/2005/8/layout/vList3"/>
  </dgm:cxnLst>
  <dgm:bg/>
  <dgm:whole/>
  <dgm:extLst>
    <a:ext uri="http://schemas.microsoft.com/office/drawing/2008/diagram">
      <dsp:dataModelExt xmlns:dsp="http://schemas.microsoft.com/office/drawing/2008/diagram" relId="rId13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BA97AEB1-92D4-4CA2-82CC-FD5C1873AF6A}" type="doc">
      <dgm:prSet loTypeId="urn:microsoft.com/office/officeart/2011/layout/TabList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B3EC49D3-497C-411A-B7A9-EAA7482D72AE}">
      <dgm:prSet phldrT="[Текст]" custT="1"/>
      <dgm:spPr/>
      <dgm:t>
        <a:bodyPr/>
        <a:lstStyle/>
        <a:p>
          <a:r>
            <a:rPr lang="ru-RU" sz="1800" dirty="0" smtClean="0"/>
            <a:t>Городская среда</a:t>
          </a:r>
          <a:endParaRPr lang="ru-RU" sz="1800" dirty="0"/>
        </a:p>
      </dgm:t>
    </dgm:pt>
    <dgm:pt modelId="{0E41560C-9016-4518-A269-F28C1ADB77F0}" type="parTrans" cxnId="{4AE2A50E-DAF0-46E7-A20D-46965F5B2BCD}">
      <dgm:prSet/>
      <dgm:spPr/>
      <dgm:t>
        <a:bodyPr/>
        <a:lstStyle/>
        <a:p>
          <a:endParaRPr lang="ru-RU" sz="1800"/>
        </a:p>
      </dgm:t>
    </dgm:pt>
    <dgm:pt modelId="{6D01CA12-249D-4079-AA5B-A0A98A1517E8}" type="sibTrans" cxnId="{4AE2A50E-DAF0-46E7-A20D-46965F5B2BCD}">
      <dgm:prSet/>
      <dgm:spPr/>
      <dgm:t>
        <a:bodyPr/>
        <a:lstStyle/>
        <a:p>
          <a:endParaRPr lang="ru-RU" sz="1800"/>
        </a:p>
      </dgm:t>
    </dgm:pt>
    <dgm:pt modelId="{F683F118-5BE7-406D-9EAD-27E4F990F13D}">
      <dgm:prSet phldrT="[Текст]" custT="1"/>
      <dgm:spPr/>
      <dgm:t>
        <a:bodyPr/>
        <a:lstStyle/>
        <a:p>
          <a:r>
            <a:rPr lang="ru-RU" sz="1800" dirty="0" smtClean="0"/>
            <a:t>ГРБС: департамент ЖКХ, энергетики и регулирования тарифов</a:t>
          </a:r>
          <a:endParaRPr lang="ru-RU" sz="1800" dirty="0"/>
        </a:p>
      </dgm:t>
    </dgm:pt>
    <dgm:pt modelId="{D21F8EF8-BEDC-4DB0-9DB8-21A845B79C05}" type="parTrans" cxnId="{DED3CE77-2F54-4E17-AD80-522F9A2930D3}">
      <dgm:prSet/>
      <dgm:spPr/>
      <dgm:t>
        <a:bodyPr/>
        <a:lstStyle/>
        <a:p>
          <a:endParaRPr lang="ru-RU" sz="1800"/>
        </a:p>
      </dgm:t>
    </dgm:pt>
    <dgm:pt modelId="{5BBAB95D-8FFA-4176-80BF-C1175E850F78}" type="sibTrans" cxnId="{DED3CE77-2F54-4E17-AD80-522F9A2930D3}">
      <dgm:prSet/>
      <dgm:spPr/>
      <dgm:t>
        <a:bodyPr/>
        <a:lstStyle/>
        <a:p>
          <a:endParaRPr lang="ru-RU" sz="1800"/>
        </a:p>
      </dgm:t>
    </dgm:pt>
    <dgm:pt modelId="{25E547A0-CFB8-42B4-9C72-17C7EACA1AD5}">
      <dgm:prSet phldrT="[Текст]" custT="1"/>
      <dgm:spPr/>
      <dgm:t>
        <a:bodyPr/>
        <a:lstStyle/>
        <a:p>
          <a:r>
            <a:rPr lang="ru-RU" sz="1800" dirty="0" smtClean="0"/>
            <a:t>Финансирование проектов по благоустройству дворов многоквартирных домов и общественных территорий. Источники финансовой помощи – областной и федеральный бюджеты.</a:t>
          </a:r>
          <a:endParaRPr lang="ru-RU" sz="1800" dirty="0"/>
        </a:p>
      </dgm:t>
    </dgm:pt>
    <dgm:pt modelId="{9C0018C2-D363-455F-88C5-D9653A8DE62A}" type="parTrans" cxnId="{3D234BA4-61C1-49A1-B03A-FEC9C868DCFA}">
      <dgm:prSet/>
      <dgm:spPr/>
      <dgm:t>
        <a:bodyPr/>
        <a:lstStyle/>
        <a:p>
          <a:endParaRPr lang="ru-RU" sz="1800"/>
        </a:p>
      </dgm:t>
    </dgm:pt>
    <dgm:pt modelId="{ED682211-B962-409B-9D18-D9C94C433137}" type="sibTrans" cxnId="{3D234BA4-61C1-49A1-B03A-FEC9C868DCFA}">
      <dgm:prSet/>
      <dgm:spPr/>
      <dgm:t>
        <a:bodyPr/>
        <a:lstStyle/>
        <a:p>
          <a:endParaRPr lang="ru-RU" sz="1800"/>
        </a:p>
      </dgm:t>
    </dgm:pt>
    <dgm:pt modelId="{B91D0113-DF79-4936-8D5C-469C495F4AB0}">
      <dgm:prSet phldrT="[Текст]" custT="1"/>
      <dgm:spPr/>
      <dgm:t>
        <a:bodyPr/>
        <a:lstStyle/>
        <a:p>
          <a:r>
            <a:rPr lang="ru-RU" sz="1800" dirty="0" smtClean="0"/>
            <a:t>Места отдыха жителей</a:t>
          </a:r>
          <a:endParaRPr lang="ru-RU" sz="1800" dirty="0"/>
        </a:p>
      </dgm:t>
    </dgm:pt>
    <dgm:pt modelId="{28C70616-7980-4CF6-8232-BEAEF743DC6E}" type="parTrans" cxnId="{4167D316-544D-4719-94C2-AC4B560ADF61}">
      <dgm:prSet/>
      <dgm:spPr/>
      <dgm:t>
        <a:bodyPr/>
        <a:lstStyle/>
        <a:p>
          <a:endParaRPr lang="ru-RU" sz="1800"/>
        </a:p>
      </dgm:t>
    </dgm:pt>
    <dgm:pt modelId="{9482F138-F402-4435-9E46-250C02BA9808}" type="sibTrans" cxnId="{4167D316-544D-4719-94C2-AC4B560ADF61}">
      <dgm:prSet/>
      <dgm:spPr/>
      <dgm:t>
        <a:bodyPr/>
        <a:lstStyle/>
        <a:p>
          <a:endParaRPr lang="ru-RU" sz="1800"/>
        </a:p>
      </dgm:t>
    </dgm:pt>
    <dgm:pt modelId="{54883E70-7002-4284-8246-3659189B8383}">
      <dgm:prSet phldrT="[Текст]" custT="1"/>
      <dgm:spPr/>
      <dgm:t>
        <a:bodyPr/>
        <a:lstStyle/>
        <a:p>
          <a:r>
            <a:rPr lang="ru-RU" sz="1800" dirty="0" smtClean="0"/>
            <a:t>ГРБС: департамент ЖКХ, энергетики и регулирования тарифов</a:t>
          </a:r>
          <a:endParaRPr lang="ru-RU" sz="1800" dirty="0"/>
        </a:p>
      </dgm:t>
    </dgm:pt>
    <dgm:pt modelId="{1256B51D-FB18-49C2-997A-2CF56D4966E7}" type="parTrans" cxnId="{7322F883-3292-488D-96CE-FC52075B780E}">
      <dgm:prSet/>
      <dgm:spPr/>
      <dgm:t>
        <a:bodyPr/>
        <a:lstStyle/>
        <a:p>
          <a:endParaRPr lang="ru-RU" sz="1800"/>
        </a:p>
      </dgm:t>
    </dgm:pt>
    <dgm:pt modelId="{65853355-D9A6-45CC-9F2C-75B9D2EDC39C}" type="sibTrans" cxnId="{7322F883-3292-488D-96CE-FC52075B780E}">
      <dgm:prSet/>
      <dgm:spPr/>
      <dgm:t>
        <a:bodyPr/>
        <a:lstStyle/>
        <a:p>
          <a:endParaRPr lang="ru-RU" sz="1800"/>
        </a:p>
      </dgm:t>
    </dgm:pt>
    <dgm:pt modelId="{0F06077A-D74A-4ECF-A019-757173221A72}">
      <dgm:prSet phldrT="[Текст]" custT="1"/>
      <dgm:spPr/>
      <dgm:t>
        <a:bodyPr/>
        <a:lstStyle/>
        <a:p>
          <a:r>
            <a:rPr lang="ru-RU" sz="1800" dirty="0" smtClean="0"/>
            <a:t>Финансирование за счет средств субсидий из федерального и областного бюджетов обустройства мест массового отдыха жителей.</a:t>
          </a:r>
          <a:endParaRPr lang="ru-RU" sz="1800" dirty="0"/>
        </a:p>
      </dgm:t>
    </dgm:pt>
    <dgm:pt modelId="{C3F3699B-BEB1-4968-9017-8F6E37CB97DA}" type="parTrans" cxnId="{DE6B9870-6508-42CD-BEEA-B8BAE2B5C123}">
      <dgm:prSet/>
      <dgm:spPr/>
      <dgm:t>
        <a:bodyPr/>
        <a:lstStyle/>
        <a:p>
          <a:endParaRPr lang="ru-RU" sz="1800"/>
        </a:p>
      </dgm:t>
    </dgm:pt>
    <dgm:pt modelId="{EE82E0A5-267E-4482-B72D-1EA6612FFFCB}" type="sibTrans" cxnId="{DE6B9870-6508-42CD-BEEA-B8BAE2B5C123}">
      <dgm:prSet/>
      <dgm:spPr/>
      <dgm:t>
        <a:bodyPr/>
        <a:lstStyle/>
        <a:p>
          <a:endParaRPr lang="ru-RU" sz="1800"/>
        </a:p>
      </dgm:t>
    </dgm:pt>
    <dgm:pt modelId="{0A9CEE4F-D943-45BA-AE58-1B05EC718F3C}">
      <dgm:prSet phldrT="[Текст]" custT="1"/>
      <dgm:spPr/>
      <dgm:t>
        <a:bodyPr/>
        <a:lstStyle/>
        <a:p>
          <a:r>
            <a:rPr lang="ru-RU" sz="1800" dirty="0" smtClean="0"/>
            <a:t>Культура</a:t>
          </a:r>
          <a:endParaRPr lang="ru-RU" sz="1800" dirty="0"/>
        </a:p>
      </dgm:t>
    </dgm:pt>
    <dgm:pt modelId="{A1E38B6D-7223-4339-A41F-5AA9A70CDF12}" type="parTrans" cxnId="{F87868E6-75FE-4AF8-8E5C-25AA0274DAE3}">
      <dgm:prSet/>
      <dgm:spPr/>
      <dgm:t>
        <a:bodyPr/>
        <a:lstStyle/>
        <a:p>
          <a:endParaRPr lang="ru-RU" sz="1800"/>
        </a:p>
      </dgm:t>
    </dgm:pt>
    <dgm:pt modelId="{B2E8B8B1-472F-4E82-8B7D-30CA834BE5CE}" type="sibTrans" cxnId="{F87868E6-75FE-4AF8-8E5C-25AA0274DAE3}">
      <dgm:prSet/>
      <dgm:spPr/>
      <dgm:t>
        <a:bodyPr/>
        <a:lstStyle/>
        <a:p>
          <a:endParaRPr lang="ru-RU" sz="1800"/>
        </a:p>
      </dgm:t>
    </dgm:pt>
    <dgm:pt modelId="{A31F112D-FD5E-46EB-88EF-CD5D6822A61C}">
      <dgm:prSet phldrT="[Текст]" custT="1"/>
      <dgm:spPr/>
      <dgm:t>
        <a:bodyPr/>
        <a:lstStyle/>
        <a:p>
          <a:r>
            <a:rPr lang="ru-RU" sz="1800" dirty="0" smtClean="0"/>
            <a:t>ГРБС: департамент культуры</a:t>
          </a:r>
          <a:endParaRPr lang="ru-RU" sz="1800" dirty="0"/>
        </a:p>
      </dgm:t>
    </dgm:pt>
    <dgm:pt modelId="{9F6A2D84-A1FC-4F03-BB78-A9D5F848D105}" type="parTrans" cxnId="{F6022536-FE8C-45A6-8842-0973D9ACCF07}">
      <dgm:prSet/>
      <dgm:spPr/>
      <dgm:t>
        <a:bodyPr/>
        <a:lstStyle/>
        <a:p>
          <a:endParaRPr lang="ru-RU" sz="1800"/>
        </a:p>
      </dgm:t>
    </dgm:pt>
    <dgm:pt modelId="{B440C9C6-E9BF-4BE0-AF30-955CF5805E7F}" type="sibTrans" cxnId="{F6022536-FE8C-45A6-8842-0973D9ACCF07}">
      <dgm:prSet/>
      <dgm:spPr/>
      <dgm:t>
        <a:bodyPr/>
        <a:lstStyle/>
        <a:p>
          <a:endParaRPr lang="ru-RU" sz="1800"/>
        </a:p>
      </dgm:t>
    </dgm:pt>
    <dgm:pt modelId="{1D6D0286-E98C-4383-9F72-B70C0C8D7FDE}">
      <dgm:prSet phldrT="[Текст]" custT="1"/>
      <dgm:spPr/>
      <dgm:t>
        <a:bodyPr/>
        <a:lstStyle/>
        <a:p>
          <a:r>
            <a:rPr lang="ru-RU" sz="1800" dirty="0" smtClean="0"/>
            <a:t>Субсидии из областного и федерального бюджетов на капитальный ремонт и укрепление материально-технической базы муниципальных учреждений культуры.</a:t>
          </a:r>
          <a:endParaRPr lang="ru-RU" sz="1800" dirty="0"/>
        </a:p>
      </dgm:t>
    </dgm:pt>
    <dgm:pt modelId="{24849A29-4435-4495-9E46-DD6D2340BEF3}" type="parTrans" cxnId="{86CAF574-5A82-4FAB-8D9E-E5459BC7B3F5}">
      <dgm:prSet/>
      <dgm:spPr/>
      <dgm:t>
        <a:bodyPr/>
        <a:lstStyle/>
        <a:p>
          <a:endParaRPr lang="ru-RU"/>
        </a:p>
      </dgm:t>
    </dgm:pt>
    <dgm:pt modelId="{14EED724-2DE6-41F5-8EF0-01F16ABF2F6A}" type="sibTrans" cxnId="{86CAF574-5A82-4FAB-8D9E-E5459BC7B3F5}">
      <dgm:prSet/>
      <dgm:spPr/>
      <dgm:t>
        <a:bodyPr/>
        <a:lstStyle/>
        <a:p>
          <a:endParaRPr lang="ru-RU"/>
        </a:p>
      </dgm:t>
    </dgm:pt>
    <dgm:pt modelId="{2DCD078E-70C9-4AFB-99CE-FB87104D1B0E}">
      <dgm:prSet phldrT="[Текст]" custT="1"/>
      <dgm:spPr/>
      <dgm:t>
        <a:bodyPr/>
        <a:lstStyle/>
        <a:p>
          <a:r>
            <a:rPr lang="ru-RU" sz="1800" dirty="0" smtClean="0"/>
            <a:t>Местная инициатива</a:t>
          </a:r>
          <a:endParaRPr lang="ru-RU" sz="1800" dirty="0"/>
        </a:p>
      </dgm:t>
    </dgm:pt>
    <dgm:pt modelId="{0511E89F-7E42-4340-A684-CDCCD65D6E0A}" type="parTrans" cxnId="{04764061-F3D5-4EFC-B86C-451B05866677}">
      <dgm:prSet/>
      <dgm:spPr/>
      <dgm:t>
        <a:bodyPr/>
        <a:lstStyle/>
        <a:p>
          <a:endParaRPr lang="ru-RU"/>
        </a:p>
      </dgm:t>
    </dgm:pt>
    <dgm:pt modelId="{2CCB8F31-4D7B-40F0-9478-3B2AFCA80C72}" type="sibTrans" cxnId="{04764061-F3D5-4EFC-B86C-451B05866677}">
      <dgm:prSet/>
      <dgm:spPr/>
      <dgm:t>
        <a:bodyPr/>
        <a:lstStyle/>
        <a:p>
          <a:endParaRPr lang="ru-RU"/>
        </a:p>
      </dgm:t>
    </dgm:pt>
    <dgm:pt modelId="{E11F4A7F-2B57-4769-8027-044EEACEAD5F}">
      <dgm:prSet phldrT="[Текст]" custT="1"/>
      <dgm:spPr/>
      <dgm:t>
        <a:bodyPr/>
        <a:lstStyle/>
        <a:p>
          <a:r>
            <a:rPr lang="ru-RU" sz="1800" dirty="0" smtClean="0"/>
            <a:t>ГРБС: департамент территориального развития</a:t>
          </a:r>
          <a:endParaRPr lang="ru-RU" sz="1800" dirty="0"/>
        </a:p>
      </dgm:t>
    </dgm:pt>
    <dgm:pt modelId="{981D539C-8609-4B53-9B8E-65EE3210F792}" type="parTrans" cxnId="{77253490-D303-4B3C-9B3D-404D9678104F}">
      <dgm:prSet/>
      <dgm:spPr/>
      <dgm:t>
        <a:bodyPr/>
        <a:lstStyle/>
        <a:p>
          <a:endParaRPr lang="ru-RU"/>
        </a:p>
      </dgm:t>
    </dgm:pt>
    <dgm:pt modelId="{E9ADEE82-9A49-4173-AFAE-CA176C1272C0}" type="sibTrans" cxnId="{77253490-D303-4B3C-9B3D-404D9678104F}">
      <dgm:prSet/>
      <dgm:spPr/>
      <dgm:t>
        <a:bodyPr/>
        <a:lstStyle/>
        <a:p>
          <a:endParaRPr lang="ru-RU"/>
        </a:p>
      </dgm:t>
    </dgm:pt>
    <dgm:pt modelId="{F118896A-0831-47DF-B39E-CCFD70D1CDB6}">
      <dgm:prSet phldrT="[Текст]" custT="1"/>
      <dgm:spPr/>
      <dgm:t>
        <a:bodyPr/>
        <a:lstStyle/>
        <a:p>
          <a:r>
            <a:rPr lang="ru-RU" sz="1800" dirty="0" smtClean="0"/>
            <a:t>Субсидия и иной межбюджетный трансферт из областного бюджета на решение первоочередных проблем в отраслях образования, культуры, массового спорта и иных сферах деятельности местной власти. Средства распределяются по обращениям депутатов Ярославской областной Думы.</a:t>
          </a:r>
          <a:endParaRPr lang="ru-RU" sz="1800" dirty="0"/>
        </a:p>
      </dgm:t>
    </dgm:pt>
    <dgm:pt modelId="{C4BBA9BF-EBAF-4226-931B-E50E02A58BBA}" type="parTrans" cxnId="{4987CFF2-D5A6-4565-AFFA-F4BCD1F5BE8F}">
      <dgm:prSet/>
      <dgm:spPr/>
      <dgm:t>
        <a:bodyPr/>
        <a:lstStyle/>
        <a:p>
          <a:endParaRPr lang="ru-RU"/>
        </a:p>
      </dgm:t>
    </dgm:pt>
    <dgm:pt modelId="{6F6F287C-FE3D-466C-AFAA-279D7FDFD4A2}" type="sibTrans" cxnId="{4987CFF2-D5A6-4565-AFFA-F4BCD1F5BE8F}">
      <dgm:prSet/>
      <dgm:spPr/>
      <dgm:t>
        <a:bodyPr/>
        <a:lstStyle/>
        <a:p>
          <a:endParaRPr lang="ru-RU"/>
        </a:p>
      </dgm:t>
    </dgm:pt>
    <dgm:pt modelId="{5751E686-CDFA-4839-B5C8-B0EC3ACA5A78}" type="pres">
      <dgm:prSet presAssocID="{BA97AEB1-92D4-4CA2-82CC-FD5C1873AF6A}" presName="Name0" presStyleCnt="0">
        <dgm:presLayoutVars>
          <dgm:chMax/>
          <dgm:chPref val="3"/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A6B124DF-FD6A-4433-9044-18788303B8CF}" type="pres">
      <dgm:prSet presAssocID="{B3EC49D3-497C-411A-B7A9-EAA7482D72AE}" presName="composite" presStyleCnt="0"/>
      <dgm:spPr/>
    </dgm:pt>
    <dgm:pt modelId="{0A0F568E-E3AB-4E83-8C3A-A7BB9A0D1F36}" type="pres">
      <dgm:prSet presAssocID="{B3EC49D3-497C-411A-B7A9-EAA7482D72AE}" presName="FirstChild" presStyleLbl="revTx" presStyleIdx="0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C990351-BACE-4967-A72F-704155AB42ED}" type="pres">
      <dgm:prSet presAssocID="{B3EC49D3-497C-411A-B7A9-EAA7482D72AE}" presName="Parent" presStyleLbl="alignNode1" presStyleIdx="0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579D515-F0DF-4B0A-9C64-1C998F2E9D28}" type="pres">
      <dgm:prSet presAssocID="{B3EC49D3-497C-411A-B7A9-EAA7482D72AE}" presName="Accent" presStyleLbl="parChTrans1D1" presStyleIdx="0" presStyleCnt="4"/>
      <dgm:spPr/>
    </dgm:pt>
    <dgm:pt modelId="{B0D6ACBC-B6FD-4CF8-BE8E-F847DC15A892}" type="pres">
      <dgm:prSet presAssocID="{B3EC49D3-497C-411A-B7A9-EAA7482D72AE}" presName="Child" presStyleLbl="revTx" presStyleIdx="1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004428A-34B0-44D0-951C-D4AE54224EE5}" type="pres">
      <dgm:prSet presAssocID="{6D01CA12-249D-4079-AA5B-A0A98A1517E8}" presName="sibTrans" presStyleCnt="0"/>
      <dgm:spPr/>
    </dgm:pt>
    <dgm:pt modelId="{B8906564-527E-46CC-B1BD-1839CB59D13C}" type="pres">
      <dgm:prSet presAssocID="{B91D0113-DF79-4936-8D5C-469C495F4AB0}" presName="composite" presStyleCnt="0"/>
      <dgm:spPr/>
    </dgm:pt>
    <dgm:pt modelId="{9813D16D-D150-422C-A808-09531DE8C905}" type="pres">
      <dgm:prSet presAssocID="{B91D0113-DF79-4936-8D5C-469C495F4AB0}" presName="FirstChild" presStyleLbl="revTx" presStyleIdx="2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1EC0C48-2A91-4570-A2BD-9479DA21FA5F}" type="pres">
      <dgm:prSet presAssocID="{B91D0113-DF79-4936-8D5C-469C495F4AB0}" presName="Parent" presStyleLbl="alignNode1" presStyleIdx="1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BBDEA12-5B29-4492-8ADB-B7A8267F279C}" type="pres">
      <dgm:prSet presAssocID="{B91D0113-DF79-4936-8D5C-469C495F4AB0}" presName="Accent" presStyleLbl="parChTrans1D1" presStyleIdx="1" presStyleCnt="4"/>
      <dgm:spPr/>
    </dgm:pt>
    <dgm:pt modelId="{6E7E79EF-EB2F-42F1-8374-D77BD2F26B04}" type="pres">
      <dgm:prSet presAssocID="{B91D0113-DF79-4936-8D5C-469C495F4AB0}" presName="Child" presStyleLbl="revTx" presStyleIdx="3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2B67392-3531-4C52-91BC-20DF4E18ED30}" type="pres">
      <dgm:prSet presAssocID="{9482F138-F402-4435-9E46-250C02BA9808}" presName="sibTrans" presStyleCnt="0"/>
      <dgm:spPr/>
    </dgm:pt>
    <dgm:pt modelId="{473C969B-ABAC-4AE2-894F-AC07311FA8F7}" type="pres">
      <dgm:prSet presAssocID="{0A9CEE4F-D943-45BA-AE58-1B05EC718F3C}" presName="composite" presStyleCnt="0"/>
      <dgm:spPr/>
    </dgm:pt>
    <dgm:pt modelId="{ABBEDFB6-27CA-4B93-AC09-26DE6196A52C}" type="pres">
      <dgm:prSet presAssocID="{0A9CEE4F-D943-45BA-AE58-1B05EC718F3C}" presName="FirstChild" presStyleLbl="revTx" presStyleIdx="4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AE8058-0D49-42A6-9900-9F4E0853580F}" type="pres">
      <dgm:prSet presAssocID="{0A9CEE4F-D943-45BA-AE58-1B05EC718F3C}" presName="Parent" presStyleLbl="alignNode1" presStyleIdx="2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16EB38F-E4F3-44C6-803B-C79233F2CE3D}" type="pres">
      <dgm:prSet presAssocID="{0A9CEE4F-D943-45BA-AE58-1B05EC718F3C}" presName="Accent" presStyleLbl="parChTrans1D1" presStyleIdx="2" presStyleCnt="4"/>
      <dgm:spPr/>
    </dgm:pt>
    <dgm:pt modelId="{970F76BF-E4BF-4C5F-B04D-5E48C0F3CD14}" type="pres">
      <dgm:prSet presAssocID="{0A9CEE4F-D943-45BA-AE58-1B05EC718F3C}" presName="Child" presStyleLbl="revTx" presStyleIdx="5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5BEF4F3-4FBA-47A2-9A8C-48741D05F28B}" type="pres">
      <dgm:prSet presAssocID="{B2E8B8B1-472F-4E82-8B7D-30CA834BE5CE}" presName="sibTrans" presStyleCnt="0"/>
      <dgm:spPr/>
    </dgm:pt>
    <dgm:pt modelId="{D331949D-37B8-481B-A36C-9F2AB6D39C46}" type="pres">
      <dgm:prSet presAssocID="{2DCD078E-70C9-4AFB-99CE-FB87104D1B0E}" presName="composite" presStyleCnt="0"/>
      <dgm:spPr/>
    </dgm:pt>
    <dgm:pt modelId="{04BD8A34-D18C-4B61-9D11-4EC2EF898D44}" type="pres">
      <dgm:prSet presAssocID="{2DCD078E-70C9-4AFB-99CE-FB87104D1B0E}" presName="FirstChild" presStyleLbl="revTx" presStyleIdx="6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377BC9D7-A323-4735-8DCC-4E363308EA7B}" type="pres">
      <dgm:prSet presAssocID="{2DCD078E-70C9-4AFB-99CE-FB87104D1B0E}" presName="Parent" presStyleLbl="alignNode1" presStyleIdx="3" presStyleCnt="4">
        <dgm:presLayoutVars>
          <dgm:chMax val="3"/>
          <dgm:chPref val="3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5EBFEDE-DF6E-49F1-9734-B6386BF8CA51}" type="pres">
      <dgm:prSet presAssocID="{2DCD078E-70C9-4AFB-99CE-FB87104D1B0E}" presName="Accent" presStyleLbl="parChTrans1D1" presStyleIdx="3" presStyleCnt="4"/>
      <dgm:spPr/>
    </dgm:pt>
    <dgm:pt modelId="{84DAAEA2-3D9F-4947-A6F7-50C6D03BA7C7}" type="pres">
      <dgm:prSet presAssocID="{2DCD078E-70C9-4AFB-99CE-FB87104D1B0E}" presName="Child" presStyleLbl="revTx" presStyleIdx="7" presStyleCnt="8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ACD4363B-FCD3-46DD-A272-D9FC60816618}" type="presOf" srcId="{54883E70-7002-4284-8246-3659189B8383}" destId="{9813D16D-D150-422C-A808-09531DE8C905}" srcOrd="0" destOrd="0" presId="urn:microsoft.com/office/officeart/2011/layout/TabList"/>
    <dgm:cxn modelId="{86CAF574-5A82-4FAB-8D9E-E5459BC7B3F5}" srcId="{0A9CEE4F-D943-45BA-AE58-1B05EC718F3C}" destId="{1D6D0286-E98C-4383-9F72-B70C0C8D7FDE}" srcOrd="1" destOrd="0" parTransId="{24849A29-4435-4495-9E46-DD6D2340BEF3}" sibTransId="{14EED724-2DE6-41F5-8EF0-01F16ABF2F6A}"/>
    <dgm:cxn modelId="{3D234BA4-61C1-49A1-B03A-FEC9C868DCFA}" srcId="{B3EC49D3-497C-411A-B7A9-EAA7482D72AE}" destId="{25E547A0-CFB8-42B4-9C72-17C7EACA1AD5}" srcOrd="1" destOrd="0" parTransId="{9C0018C2-D363-455F-88C5-D9653A8DE62A}" sibTransId="{ED682211-B962-409B-9D18-D9C94C433137}"/>
    <dgm:cxn modelId="{4987CFF2-D5A6-4565-AFFA-F4BCD1F5BE8F}" srcId="{2DCD078E-70C9-4AFB-99CE-FB87104D1B0E}" destId="{F118896A-0831-47DF-B39E-CCFD70D1CDB6}" srcOrd="1" destOrd="0" parTransId="{C4BBA9BF-EBAF-4226-931B-E50E02A58BBA}" sibTransId="{6F6F287C-FE3D-466C-AFAA-279D7FDFD4A2}"/>
    <dgm:cxn modelId="{4AE2A50E-DAF0-46E7-A20D-46965F5B2BCD}" srcId="{BA97AEB1-92D4-4CA2-82CC-FD5C1873AF6A}" destId="{B3EC49D3-497C-411A-B7A9-EAA7482D72AE}" srcOrd="0" destOrd="0" parTransId="{0E41560C-9016-4518-A269-F28C1ADB77F0}" sibTransId="{6D01CA12-249D-4079-AA5B-A0A98A1517E8}"/>
    <dgm:cxn modelId="{F6022536-FE8C-45A6-8842-0973D9ACCF07}" srcId="{0A9CEE4F-D943-45BA-AE58-1B05EC718F3C}" destId="{A31F112D-FD5E-46EB-88EF-CD5D6822A61C}" srcOrd="0" destOrd="0" parTransId="{9F6A2D84-A1FC-4F03-BB78-A9D5F848D105}" sibTransId="{B440C9C6-E9BF-4BE0-AF30-955CF5805E7F}"/>
    <dgm:cxn modelId="{67C583AC-43D2-4479-B6A1-999F932C2E84}" type="presOf" srcId="{F118896A-0831-47DF-B39E-CCFD70D1CDB6}" destId="{84DAAEA2-3D9F-4947-A6F7-50C6D03BA7C7}" srcOrd="0" destOrd="0" presId="urn:microsoft.com/office/officeart/2011/layout/TabList"/>
    <dgm:cxn modelId="{7513BB2C-5789-48BB-995B-3103FD28F8CA}" type="presOf" srcId="{E11F4A7F-2B57-4769-8027-044EEACEAD5F}" destId="{04BD8A34-D18C-4B61-9D11-4EC2EF898D44}" srcOrd="0" destOrd="0" presId="urn:microsoft.com/office/officeart/2011/layout/TabList"/>
    <dgm:cxn modelId="{77253490-D303-4B3C-9B3D-404D9678104F}" srcId="{2DCD078E-70C9-4AFB-99CE-FB87104D1B0E}" destId="{E11F4A7F-2B57-4769-8027-044EEACEAD5F}" srcOrd="0" destOrd="0" parTransId="{981D539C-8609-4B53-9B8E-65EE3210F792}" sibTransId="{E9ADEE82-9A49-4173-AFAE-CA176C1272C0}"/>
    <dgm:cxn modelId="{04764061-F3D5-4EFC-B86C-451B05866677}" srcId="{BA97AEB1-92D4-4CA2-82CC-FD5C1873AF6A}" destId="{2DCD078E-70C9-4AFB-99CE-FB87104D1B0E}" srcOrd="3" destOrd="0" parTransId="{0511E89F-7E42-4340-A684-CDCCD65D6E0A}" sibTransId="{2CCB8F31-4D7B-40F0-9478-3B2AFCA80C72}"/>
    <dgm:cxn modelId="{7322F883-3292-488D-96CE-FC52075B780E}" srcId="{B91D0113-DF79-4936-8D5C-469C495F4AB0}" destId="{54883E70-7002-4284-8246-3659189B8383}" srcOrd="0" destOrd="0" parTransId="{1256B51D-FB18-49C2-997A-2CF56D4966E7}" sibTransId="{65853355-D9A6-45CC-9F2C-75B9D2EDC39C}"/>
    <dgm:cxn modelId="{A20EFC89-EB07-4EEB-A892-4B2553A294A8}" type="presOf" srcId="{25E547A0-CFB8-42B4-9C72-17C7EACA1AD5}" destId="{B0D6ACBC-B6FD-4CF8-BE8E-F847DC15A892}" srcOrd="0" destOrd="0" presId="urn:microsoft.com/office/officeart/2011/layout/TabList"/>
    <dgm:cxn modelId="{DE6B9870-6508-42CD-BEEA-B8BAE2B5C123}" srcId="{B91D0113-DF79-4936-8D5C-469C495F4AB0}" destId="{0F06077A-D74A-4ECF-A019-757173221A72}" srcOrd="1" destOrd="0" parTransId="{C3F3699B-BEB1-4968-9017-8F6E37CB97DA}" sibTransId="{EE82E0A5-267E-4482-B72D-1EA6612FFFCB}"/>
    <dgm:cxn modelId="{69327229-84BD-4CFD-839B-A6F917348A1C}" type="presOf" srcId="{A31F112D-FD5E-46EB-88EF-CD5D6822A61C}" destId="{ABBEDFB6-27CA-4B93-AC09-26DE6196A52C}" srcOrd="0" destOrd="0" presId="urn:microsoft.com/office/officeart/2011/layout/TabList"/>
    <dgm:cxn modelId="{4167D316-544D-4719-94C2-AC4B560ADF61}" srcId="{BA97AEB1-92D4-4CA2-82CC-FD5C1873AF6A}" destId="{B91D0113-DF79-4936-8D5C-469C495F4AB0}" srcOrd="1" destOrd="0" parTransId="{28C70616-7980-4CF6-8232-BEAEF743DC6E}" sibTransId="{9482F138-F402-4435-9E46-250C02BA9808}"/>
    <dgm:cxn modelId="{2D313DC5-9243-4A27-9C35-201E74CC3F5E}" type="presOf" srcId="{F683F118-5BE7-406D-9EAD-27E4F990F13D}" destId="{0A0F568E-E3AB-4E83-8C3A-A7BB9A0D1F36}" srcOrd="0" destOrd="0" presId="urn:microsoft.com/office/officeart/2011/layout/TabList"/>
    <dgm:cxn modelId="{BB2631FA-17D0-44D8-BB3B-53313E8EAFEB}" type="presOf" srcId="{B91D0113-DF79-4936-8D5C-469C495F4AB0}" destId="{41EC0C48-2A91-4570-A2BD-9479DA21FA5F}" srcOrd="0" destOrd="0" presId="urn:microsoft.com/office/officeart/2011/layout/TabList"/>
    <dgm:cxn modelId="{EA5DD339-3509-4A74-BA77-CE6E782921C1}" type="presOf" srcId="{1D6D0286-E98C-4383-9F72-B70C0C8D7FDE}" destId="{970F76BF-E4BF-4C5F-B04D-5E48C0F3CD14}" srcOrd="0" destOrd="0" presId="urn:microsoft.com/office/officeart/2011/layout/TabList"/>
    <dgm:cxn modelId="{EE5E522D-689C-461F-A0DA-916B44D789C0}" type="presOf" srcId="{0A9CEE4F-D943-45BA-AE58-1B05EC718F3C}" destId="{1EAE8058-0D49-42A6-9900-9F4E0853580F}" srcOrd="0" destOrd="0" presId="urn:microsoft.com/office/officeart/2011/layout/TabList"/>
    <dgm:cxn modelId="{DED3CE77-2F54-4E17-AD80-522F9A2930D3}" srcId="{B3EC49D3-497C-411A-B7A9-EAA7482D72AE}" destId="{F683F118-5BE7-406D-9EAD-27E4F990F13D}" srcOrd="0" destOrd="0" parTransId="{D21F8EF8-BEDC-4DB0-9DB8-21A845B79C05}" sibTransId="{5BBAB95D-8FFA-4176-80BF-C1175E850F78}"/>
    <dgm:cxn modelId="{EA2CBADA-4C31-44A8-9406-ABF313DFD50E}" type="presOf" srcId="{0F06077A-D74A-4ECF-A019-757173221A72}" destId="{6E7E79EF-EB2F-42F1-8374-D77BD2F26B04}" srcOrd="0" destOrd="0" presId="urn:microsoft.com/office/officeart/2011/layout/TabList"/>
    <dgm:cxn modelId="{8DBC4DD5-3896-4C99-ACD9-45E774BE3440}" type="presOf" srcId="{2DCD078E-70C9-4AFB-99CE-FB87104D1B0E}" destId="{377BC9D7-A323-4735-8DCC-4E363308EA7B}" srcOrd="0" destOrd="0" presId="urn:microsoft.com/office/officeart/2011/layout/TabList"/>
    <dgm:cxn modelId="{2C5FE056-407C-47BB-983E-7D923A187F82}" type="presOf" srcId="{BA97AEB1-92D4-4CA2-82CC-FD5C1873AF6A}" destId="{5751E686-CDFA-4839-B5C8-B0EC3ACA5A78}" srcOrd="0" destOrd="0" presId="urn:microsoft.com/office/officeart/2011/layout/TabList"/>
    <dgm:cxn modelId="{F87868E6-75FE-4AF8-8E5C-25AA0274DAE3}" srcId="{BA97AEB1-92D4-4CA2-82CC-FD5C1873AF6A}" destId="{0A9CEE4F-D943-45BA-AE58-1B05EC718F3C}" srcOrd="2" destOrd="0" parTransId="{A1E38B6D-7223-4339-A41F-5AA9A70CDF12}" sibTransId="{B2E8B8B1-472F-4E82-8B7D-30CA834BE5CE}"/>
    <dgm:cxn modelId="{62FD0933-2524-4289-AB5A-DA32FD3B9B01}" type="presOf" srcId="{B3EC49D3-497C-411A-B7A9-EAA7482D72AE}" destId="{EC990351-BACE-4967-A72F-704155AB42ED}" srcOrd="0" destOrd="0" presId="urn:microsoft.com/office/officeart/2011/layout/TabList"/>
    <dgm:cxn modelId="{2B1A0752-11F7-43A9-B7E8-6D37F508CFE9}" type="presParOf" srcId="{5751E686-CDFA-4839-B5C8-B0EC3ACA5A78}" destId="{A6B124DF-FD6A-4433-9044-18788303B8CF}" srcOrd="0" destOrd="0" presId="urn:microsoft.com/office/officeart/2011/layout/TabList"/>
    <dgm:cxn modelId="{93474285-3962-4A78-9906-EE4A303C3C13}" type="presParOf" srcId="{A6B124DF-FD6A-4433-9044-18788303B8CF}" destId="{0A0F568E-E3AB-4E83-8C3A-A7BB9A0D1F36}" srcOrd="0" destOrd="0" presId="urn:microsoft.com/office/officeart/2011/layout/TabList"/>
    <dgm:cxn modelId="{6EA49F4B-9ACA-46F4-847D-FFFB75A3F174}" type="presParOf" srcId="{A6B124DF-FD6A-4433-9044-18788303B8CF}" destId="{EC990351-BACE-4967-A72F-704155AB42ED}" srcOrd="1" destOrd="0" presId="urn:microsoft.com/office/officeart/2011/layout/TabList"/>
    <dgm:cxn modelId="{A01F5B5F-C682-4585-920E-E3B5417E7EC1}" type="presParOf" srcId="{A6B124DF-FD6A-4433-9044-18788303B8CF}" destId="{9579D515-F0DF-4B0A-9C64-1C998F2E9D28}" srcOrd="2" destOrd="0" presId="urn:microsoft.com/office/officeart/2011/layout/TabList"/>
    <dgm:cxn modelId="{157B8A44-B34A-4593-B4D2-26B9F82CBD03}" type="presParOf" srcId="{5751E686-CDFA-4839-B5C8-B0EC3ACA5A78}" destId="{B0D6ACBC-B6FD-4CF8-BE8E-F847DC15A892}" srcOrd="1" destOrd="0" presId="urn:microsoft.com/office/officeart/2011/layout/TabList"/>
    <dgm:cxn modelId="{4BB0570B-32CA-485A-90C3-45D24C8738CF}" type="presParOf" srcId="{5751E686-CDFA-4839-B5C8-B0EC3ACA5A78}" destId="{1004428A-34B0-44D0-951C-D4AE54224EE5}" srcOrd="2" destOrd="0" presId="urn:microsoft.com/office/officeart/2011/layout/TabList"/>
    <dgm:cxn modelId="{657943FC-6EF0-4A69-8B0E-20CF6A8377A2}" type="presParOf" srcId="{5751E686-CDFA-4839-B5C8-B0EC3ACA5A78}" destId="{B8906564-527E-46CC-B1BD-1839CB59D13C}" srcOrd="3" destOrd="0" presId="urn:microsoft.com/office/officeart/2011/layout/TabList"/>
    <dgm:cxn modelId="{78EBBC4A-AFE3-487E-8A1B-4268401666A3}" type="presParOf" srcId="{B8906564-527E-46CC-B1BD-1839CB59D13C}" destId="{9813D16D-D150-422C-A808-09531DE8C905}" srcOrd="0" destOrd="0" presId="urn:microsoft.com/office/officeart/2011/layout/TabList"/>
    <dgm:cxn modelId="{BEF9C6AA-D370-428B-985C-90CBEF1F8626}" type="presParOf" srcId="{B8906564-527E-46CC-B1BD-1839CB59D13C}" destId="{41EC0C48-2A91-4570-A2BD-9479DA21FA5F}" srcOrd="1" destOrd="0" presId="urn:microsoft.com/office/officeart/2011/layout/TabList"/>
    <dgm:cxn modelId="{6FBA23FC-C0A8-408C-96BF-7F3892546871}" type="presParOf" srcId="{B8906564-527E-46CC-B1BD-1839CB59D13C}" destId="{2BBDEA12-5B29-4492-8ADB-B7A8267F279C}" srcOrd="2" destOrd="0" presId="urn:microsoft.com/office/officeart/2011/layout/TabList"/>
    <dgm:cxn modelId="{27ED5E74-2923-4377-90F2-7DD3BA6D0D16}" type="presParOf" srcId="{5751E686-CDFA-4839-B5C8-B0EC3ACA5A78}" destId="{6E7E79EF-EB2F-42F1-8374-D77BD2F26B04}" srcOrd="4" destOrd="0" presId="urn:microsoft.com/office/officeart/2011/layout/TabList"/>
    <dgm:cxn modelId="{FEE73775-B9EB-4CCC-9BAD-5DC0347BE7F6}" type="presParOf" srcId="{5751E686-CDFA-4839-B5C8-B0EC3ACA5A78}" destId="{52B67392-3531-4C52-91BC-20DF4E18ED30}" srcOrd="5" destOrd="0" presId="urn:microsoft.com/office/officeart/2011/layout/TabList"/>
    <dgm:cxn modelId="{9D7A6B89-0733-47B4-963F-AED12DC110FB}" type="presParOf" srcId="{5751E686-CDFA-4839-B5C8-B0EC3ACA5A78}" destId="{473C969B-ABAC-4AE2-894F-AC07311FA8F7}" srcOrd="6" destOrd="0" presId="urn:microsoft.com/office/officeart/2011/layout/TabList"/>
    <dgm:cxn modelId="{AC9445D0-AD31-487F-AE4C-E976A5CF4A04}" type="presParOf" srcId="{473C969B-ABAC-4AE2-894F-AC07311FA8F7}" destId="{ABBEDFB6-27CA-4B93-AC09-26DE6196A52C}" srcOrd="0" destOrd="0" presId="urn:microsoft.com/office/officeart/2011/layout/TabList"/>
    <dgm:cxn modelId="{75E0AC65-C640-49BE-8978-7AA6DE61A1AC}" type="presParOf" srcId="{473C969B-ABAC-4AE2-894F-AC07311FA8F7}" destId="{1EAE8058-0D49-42A6-9900-9F4E0853580F}" srcOrd="1" destOrd="0" presId="urn:microsoft.com/office/officeart/2011/layout/TabList"/>
    <dgm:cxn modelId="{138D948F-442F-4986-A5EC-67D102AFFA5C}" type="presParOf" srcId="{473C969B-ABAC-4AE2-894F-AC07311FA8F7}" destId="{616EB38F-E4F3-44C6-803B-C79233F2CE3D}" srcOrd="2" destOrd="0" presId="urn:microsoft.com/office/officeart/2011/layout/TabList"/>
    <dgm:cxn modelId="{4BFF2720-AF2A-4062-BB84-23F7FF7E6255}" type="presParOf" srcId="{5751E686-CDFA-4839-B5C8-B0EC3ACA5A78}" destId="{970F76BF-E4BF-4C5F-B04D-5E48C0F3CD14}" srcOrd="7" destOrd="0" presId="urn:microsoft.com/office/officeart/2011/layout/TabList"/>
    <dgm:cxn modelId="{44C60DE1-D0E5-443E-A3A0-32A3392B00AE}" type="presParOf" srcId="{5751E686-CDFA-4839-B5C8-B0EC3ACA5A78}" destId="{15BEF4F3-4FBA-47A2-9A8C-48741D05F28B}" srcOrd="8" destOrd="0" presId="urn:microsoft.com/office/officeart/2011/layout/TabList"/>
    <dgm:cxn modelId="{15A88444-BA88-49DF-8916-7761DBEAB94D}" type="presParOf" srcId="{5751E686-CDFA-4839-B5C8-B0EC3ACA5A78}" destId="{D331949D-37B8-481B-A36C-9F2AB6D39C46}" srcOrd="9" destOrd="0" presId="urn:microsoft.com/office/officeart/2011/layout/TabList"/>
    <dgm:cxn modelId="{B9255182-77EB-4ED0-818C-139ADC183D4D}" type="presParOf" srcId="{D331949D-37B8-481B-A36C-9F2AB6D39C46}" destId="{04BD8A34-D18C-4B61-9D11-4EC2EF898D44}" srcOrd="0" destOrd="0" presId="urn:microsoft.com/office/officeart/2011/layout/TabList"/>
    <dgm:cxn modelId="{1E879A9B-D483-4445-8EEE-27CEEEB78B47}" type="presParOf" srcId="{D331949D-37B8-481B-A36C-9F2AB6D39C46}" destId="{377BC9D7-A323-4735-8DCC-4E363308EA7B}" srcOrd="1" destOrd="0" presId="urn:microsoft.com/office/officeart/2011/layout/TabList"/>
    <dgm:cxn modelId="{B5913201-9CAB-48F1-AE91-2AFA57C1C854}" type="presParOf" srcId="{D331949D-37B8-481B-A36C-9F2AB6D39C46}" destId="{05EBFEDE-DF6E-49F1-9734-B6386BF8CA51}" srcOrd="2" destOrd="0" presId="urn:microsoft.com/office/officeart/2011/layout/TabList"/>
    <dgm:cxn modelId="{858B31DC-E442-46C0-9E77-91F46F0A5473}" type="presParOf" srcId="{5751E686-CDFA-4839-B5C8-B0EC3ACA5A78}" destId="{84DAAEA2-3D9F-4947-A6F7-50C6D03BA7C7}" srcOrd="10" destOrd="0" presId="urn:microsoft.com/office/officeart/2011/layout/Tab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8D96C9F0-FC16-47AD-BD6D-45B95BFA37B0}" type="doc">
      <dgm:prSet loTypeId="urn:microsoft.com/office/officeart/2008/layout/LinedList" loCatId="list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27244D20-C12B-48FE-8D9A-2323CC2552F3}">
      <dgm:prSet phldrT="[Текст]" custT="1"/>
      <dgm:spPr/>
      <dgm:t>
        <a:bodyPr/>
        <a:lstStyle/>
        <a:p>
          <a:pPr algn="ctr"/>
          <a:r>
            <a:rPr lang="ru-RU" sz="1800" dirty="0" smtClean="0"/>
            <a:t>Рекомендуемая повестка собрания</a:t>
          </a:r>
          <a:endParaRPr lang="ru-RU" sz="1800" dirty="0"/>
        </a:p>
      </dgm:t>
    </dgm:pt>
    <dgm:pt modelId="{65405C9A-F295-461E-862B-F6FDD0AA9D89}" type="parTrans" cxnId="{DE365E98-8CF6-41A8-B658-380F96520736}">
      <dgm:prSet/>
      <dgm:spPr/>
      <dgm:t>
        <a:bodyPr/>
        <a:lstStyle/>
        <a:p>
          <a:endParaRPr lang="ru-RU" sz="1800"/>
        </a:p>
      </dgm:t>
    </dgm:pt>
    <dgm:pt modelId="{CD10B5E2-6C12-40DD-A32B-C1C5B37D3C10}" type="sibTrans" cxnId="{DE365E98-8CF6-41A8-B658-380F96520736}">
      <dgm:prSet/>
      <dgm:spPr/>
      <dgm:t>
        <a:bodyPr/>
        <a:lstStyle/>
        <a:p>
          <a:endParaRPr lang="ru-RU" sz="1800"/>
        </a:p>
      </dgm:t>
    </dgm:pt>
    <dgm:pt modelId="{87642083-DFEE-4F68-8C1F-89790C4F05E4}">
      <dgm:prSet phldrT="[Текст]" custT="1"/>
      <dgm:spPr/>
      <dgm:t>
        <a:bodyPr anchor="ctr"/>
        <a:lstStyle/>
        <a:p>
          <a:r>
            <a:rPr lang="ru-RU" sz="1800" dirty="0" smtClean="0"/>
            <a:t>1. О поддержке проекта инициативного бюджетирования.</a:t>
          </a:r>
          <a:endParaRPr lang="ru-RU" sz="1800" dirty="0"/>
        </a:p>
      </dgm:t>
    </dgm:pt>
    <dgm:pt modelId="{CC8A14B2-2535-4C63-A2FE-0FA6F2D96DD1}" type="parTrans" cxnId="{81B35104-AA72-4C0A-8AA0-19629CB157B8}">
      <dgm:prSet/>
      <dgm:spPr/>
      <dgm:t>
        <a:bodyPr/>
        <a:lstStyle/>
        <a:p>
          <a:endParaRPr lang="ru-RU" sz="1800"/>
        </a:p>
      </dgm:t>
    </dgm:pt>
    <dgm:pt modelId="{393FA965-90E4-4C76-A491-7117516C0350}" type="sibTrans" cxnId="{81B35104-AA72-4C0A-8AA0-19629CB157B8}">
      <dgm:prSet/>
      <dgm:spPr/>
      <dgm:t>
        <a:bodyPr/>
        <a:lstStyle/>
        <a:p>
          <a:endParaRPr lang="ru-RU" sz="1800"/>
        </a:p>
      </dgm:t>
    </dgm:pt>
    <dgm:pt modelId="{F437EA7E-02E2-4781-A2E2-D5EEB132BEE2}">
      <dgm:prSet phldrT="[Текст]" custT="1"/>
      <dgm:spPr/>
      <dgm:t>
        <a:bodyPr anchor="ctr"/>
        <a:lstStyle/>
        <a:p>
          <a:r>
            <a:rPr lang="ru-RU" sz="1800" dirty="0" smtClean="0"/>
            <a:t>2. О целесообразности средствами жителей софинансировать проект (рекомендуемый уровень – не более 10 % от стоимости проекта).</a:t>
          </a:r>
          <a:endParaRPr lang="ru-RU" sz="1800" dirty="0"/>
        </a:p>
      </dgm:t>
    </dgm:pt>
    <dgm:pt modelId="{4EAD07BD-029E-47B3-B7BF-A396CE4AE18C}" type="parTrans" cxnId="{E8A08EA2-DD03-42EF-A105-05640777F4CB}">
      <dgm:prSet/>
      <dgm:spPr/>
      <dgm:t>
        <a:bodyPr/>
        <a:lstStyle/>
        <a:p>
          <a:endParaRPr lang="ru-RU" sz="1800"/>
        </a:p>
      </dgm:t>
    </dgm:pt>
    <dgm:pt modelId="{9F2AC43D-B8E8-475C-B001-0F39C555148B}" type="sibTrans" cxnId="{E8A08EA2-DD03-42EF-A105-05640777F4CB}">
      <dgm:prSet/>
      <dgm:spPr/>
      <dgm:t>
        <a:bodyPr/>
        <a:lstStyle/>
        <a:p>
          <a:endParaRPr lang="ru-RU" sz="1800"/>
        </a:p>
      </dgm:t>
    </dgm:pt>
    <dgm:pt modelId="{04F3080D-A06C-4641-A523-1719BC297014}">
      <dgm:prSet phldrT="[Текст]" custT="1"/>
      <dgm:spPr/>
      <dgm:t>
        <a:bodyPr anchor="ctr"/>
        <a:lstStyle/>
        <a:p>
          <a:r>
            <a:rPr lang="ru-RU" sz="1700" dirty="0" smtClean="0"/>
            <a:t>3. О целесообразности привлечения жителей к безвозмездному выполнению работ (рекомендуемый уровень участия – не более 20 % от стоимости проекта).</a:t>
          </a:r>
          <a:endParaRPr lang="ru-RU" sz="1700" dirty="0"/>
        </a:p>
      </dgm:t>
    </dgm:pt>
    <dgm:pt modelId="{B18013E6-1B3D-4B2C-A74F-80299BDAA68F}" type="parTrans" cxnId="{FC30D6D0-91FB-4FD8-8356-043001A1582D}">
      <dgm:prSet/>
      <dgm:spPr/>
      <dgm:t>
        <a:bodyPr/>
        <a:lstStyle/>
        <a:p>
          <a:endParaRPr lang="ru-RU" sz="1800"/>
        </a:p>
      </dgm:t>
    </dgm:pt>
    <dgm:pt modelId="{2052FEA3-D910-4EA8-A574-CC5FF4875E4B}" type="sibTrans" cxnId="{FC30D6D0-91FB-4FD8-8356-043001A1582D}">
      <dgm:prSet/>
      <dgm:spPr/>
      <dgm:t>
        <a:bodyPr/>
        <a:lstStyle/>
        <a:p>
          <a:endParaRPr lang="ru-RU" sz="1800"/>
        </a:p>
      </dgm:t>
    </dgm:pt>
    <dgm:pt modelId="{7C1B307F-C722-41AF-8689-206EF1743243}">
      <dgm:prSet phldrT="[Текст]" custT="1"/>
      <dgm:spPr/>
      <dgm:t>
        <a:bodyPr anchor="ctr"/>
        <a:lstStyle/>
        <a:p>
          <a:r>
            <a:rPr lang="ru-RU" sz="1800" dirty="0" smtClean="0"/>
            <a:t>4. О формировании состава инициативной группы (рекомендуемое число участников – 3 чел.).</a:t>
          </a:r>
          <a:endParaRPr lang="ru-RU" sz="1800" dirty="0"/>
        </a:p>
      </dgm:t>
    </dgm:pt>
    <dgm:pt modelId="{0F8DDC6E-97C4-45BF-AA3B-53D1FA132CC0}" type="parTrans" cxnId="{447612A6-B0A4-4C9A-B13C-1C23BD5753A0}">
      <dgm:prSet/>
      <dgm:spPr/>
      <dgm:t>
        <a:bodyPr/>
        <a:lstStyle/>
        <a:p>
          <a:endParaRPr lang="ru-RU"/>
        </a:p>
      </dgm:t>
    </dgm:pt>
    <dgm:pt modelId="{BB07FEEC-B6BC-40E6-9DA2-1B985CB15910}" type="sibTrans" cxnId="{447612A6-B0A4-4C9A-B13C-1C23BD5753A0}">
      <dgm:prSet/>
      <dgm:spPr/>
      <dgm:t>
        <a:bodyPr/>
        <a:lstStyle/>
        <a:p>
          <a:endParaRPr lang="ru-RU"/>
        </a:p>
      </dgm:t>
    </dgm:pt>
    <dgm:pt modelId="{63DA7DFE-D163-4672-BA90-D3A8EEB01517}" type="pres">
      <dgm:prSet presAssocID="{8D96C9F0-FC16-47AD-BD6D-45B95BFA37B0}" presName="vert0" presStyleCnt="0">
        <dgm:presLayoutVars>
          <dgm:dir/>
          <dgm:animOne val="branch"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B25891C9-B0BA-414F-89BC-4CE9B07B1362}" type="pres">
      <dgm:prSet presAssocID="{27244D20-C12B-48FE-8D9A-2323CC2552F3}" presName="thickLine" presStyleLbl="alignNode1" presStyleIdx="0" presStyleCnt="1"/>
      <dgm:spPr/>
    </dgm:pt>
    <dgm:pt modelId="{5AA3B38B-9488-46DC-87F9-2841EDDB8BF5}" type="pres">
      <dgm:prSet presAssocID="{27244D20-C12B-48FE-8D9A-2323CC2552F3}" presName="horz1" presStyleCnt="0"/>
      <dgm:spPr/>
    </dgm:pt>
    <dgm:pt modelId="{113E40A1-422C-499A-9FBB-2825AEF410C2}" type="pres">
      <dgm:prSet presAssocID="{27244D20-C12B-48FE-8D9A-2323CC2552F3}" presName="tx1" presStyleLbl="revTx" presStyleIdx="0" presStyleCnt="5"/>
      <dgm:spPr/>
      <dgm:t>
        <a:bodyPr/>
        <a:lstStyle/>
        <a:p>
          <a:endParaRPr lang="ru-RU"/>
        </a:p>
      </dgm:t>
    </dgm:pt>
    <dgm:pt modelId="{0429DCA1-46F2-4898-90F6-B8EFA1427C44}" type="pres">
      <dgm:prSet presAssocID="{27244D20-C12B-48FE-8D9A-2323CC2552F3}" presName="vert1" presStyleCnt="0"/>
      <dgm:spPr/>
    </dgm:pt>
    <dgm:pt modelId="{009866E6-9C71-4858-9B38-183FCF37E65A}" type="pres">
      <dgm:prSet presAssocID="{87642083-DFEE-4F68-8C1F-89790C4F05E4}" presName="vertSpace2a" presStyleCnt="0"/>
      <dgm:spPr/>
    </dgm:pt>
    <dgm:pt modelId="{533911F7-D9B7-427D-B86E-91FD5C8C6DD4}" type="pres">
      <dgm:prSet presAssocID="{87642083-DFEE-4F68-8C1F-89790C4F05E4}" presName="horz2" presStyleCnt="0"/>
      <dgm:spPr/>
    </dgm:pt>
    <dgm:pt modelId="{52723265-E0C2-4B36-9B02-0576BD388FBD}" type="pres">
      <dgm:prSet presAssocID="{87642083-DFEE-4F68-8C1F-89790C4F05E4}" presName="horzSpace2" presStyleCnt="0"/>
      <dgm:spPr/>
    </dgm:pt>
    <dgm:pt modelId="{01718828-0A91-4E52-9CBE-20FE44040DB5}" type="pres">
      <dgm:prSet presAssocID="{87642083-DFEE-4F68-8C1F-89790C4F05E4}" presName="tx2" presStyleLbl="revTx" presStyleIdx="1" presStyleCnt="5"/>
      <dgm:spPr/>
      <dgm:t>
        <a:bodyPr/>
        <a:lstStyle/>
        <a:p>
          <a:endParaRPr lang="ru-RU"/>
        </a:p>
      </dgm:t>
    </dgm:pt>
    <dgm:pt modelId="{D49CB4E4-ACBA-4411-9444-60261667E63E}" type="pres">
      <dgm:prSet presAssocID="{87642083-DFEE-4F68-8C1F-89790C4F05E4}" presName="vert2" presStyleCnt="0"/>
      <dgm:spPr/>
    </dgm:pt>
    <dgm:pt modelId="{413E7EB8-32C7-4F3C-B854-530D71C1549F}" type="pres">
      <dgm:prSet presAssocID="{87642083-DFEE-4F68-8C1F-89790C4F05E4}" presName="thinLine2b" presStyleLbl="callout" presStyleIdx="0" presStyleCnt="4"/>
      <dgm:spPr/>
    </dgm:pt>
    <dgm:pt modelId="{473523F5-D2AF-4578-93DF-3FF6C8615E4D}" type="pres">
      <dgm:prSet presAssocID="{87642083-DFEE-4F68-8C1F-89790C4F05E4}" presName="vertSpace2b" presStyleCnt="0"/>
      <dgm:spPr/>
    </dgm:pt>
    <dgm:pt modelId="{DE00C1F8-6902-4B04-9DE5-1C2EBD28ABFA}" type="pres">
      <dgm:prSet presAssocID="{F437EA7E-02E2-4781-A2E2-D5EEB132BEE2}" presName="horz2" presStyleCnt="0"/>
      <dgm:spPr/>
    </dgm:pt>
    <dgm:pt modelId="{25A00F4D-1DFF-4ADF-B9A0-18E297100EED}" type="pres">
      <dgm:prSet presAssocID="{F437EA7E-02E2-4781-A2E2-D5EEB132BEE2}" presName="horzSpace2" presStyleCnt="0"/>
      <dgm:spPr/>
    </dgm:pt>
    <dgm:pt modelId="{9E225BEC-576C-4909-9296-1405D4745D69}" type="pres">
      <dgm:prSet presAssocID="{F437EA7E-02E2-4781-A2E2-D5EEB132BEE2}" presName="tx2" presStyleLbl="revTx" presStyleIdx="2" presStyleCnt="5"/>
      <dgm:spPr/>
      <dgm:t>
        <a:bodyPr/>
        <a:lstStyle/>
        <a:p>
          <a:endParaRPr lang="ru-RU"/>
        </a:p>
      </dgm:t>
    </dgm:pt>
    <dgm:pt modelId="{30D4541A-2355-4CEC-82DF-D01AC2984630}" type="pres">
      <dgm:prSet presAssocID="{F437EA7E-02E2-4781-A2E2-D5EEB132BEE2}" presName="vert2" presStyleCnt="0"/>
      <dgm:spPr/>
    </dgm:pt>
    <dgm:pt modelId="{A47954EF-D8A0-4E0E-8841-FB8E64CE6446}" type="pres">
      <dgm:prSet presAssocID="{F437EA7E-02E2-4781-A2E2-D5EEB132BEE2}" presName="thinLine2b" presStyleLbl="callout" presStyleIdx="1" presStyleCnt="4"/>
      <dgm:spPr/>
    </dgm:pt>
    <dgm:pt modelId="{B973515F-CEDF-4357-971F-C328DDA6CA79}" type="pres">
      <dgm:prSet presAssocID="{F437EA7E-02E2-4781-A2E2-D5EEB132BEE2}" presName="vertSpace2b" presStyleCnt="0"/>
      <dgm:spPr/>
    </dgm:pt>
    <dgm:pt modelId="{81FE831F-0FED-439E-BEC4-AF4E8DF2131A}" type="pres">
      <dgm:prSet presAssocID="{04F3080D-A06C-4641-A523-1719BC297014}" presName="horz2" presStyleCnt="0"/>
      <dgm:spPr/>
    </dgm:pt>
    <dgm:pt modelId="{739FF155-B1CB-4316-A564-FC02D189856F}" type="pres">
      <dgm:prSet presAssocID="{04F3080D-A06C-4641-A523-1719BC297014}" presName="horzSpace2" presStyleCnt="0"/>
      <dgm:spPr/>
    </dgm:pt>
    <dgm:pt modelId="{8BDD4E80-F039-4BAF-BD8C-9824DF3F51B1}" type="pres">
      <dgm:prSet presAssocID="{04F3080D-A06C-4641-A523-1719BC297014}" presName="tx2" presStyleLbl="revTx" presStyleIdx="3" presStyleCnt="5"/>
      <dgm:spPr/>
      <dgm:t>
        <a:bodyPr/>
        <a:lstStyle/>
        <a:p>
          <a:endParaRPr lang="ru-RU"/>
        </a:p>
      </dgm:t>
    </dgm:pt>
    <dgm:pt modelId="{14B133C3-3DA2-49E1-B2F0-E30D703AF354}" type="pres">
      <dgm:prSet presAssocID="{04F3080D-A06C-4641-A523-1719BC297014}" presName="vert2" presStyleCnt="0"/>
      <dgm:spPr/>
    </dgm:pt>
    <dgm:pt modelId="{24AEBDEB-644D-4466-8A9C-E3327A80A40D}" type="pres">
      <dgm:prSet presAssocID="{04F3080D-A06C-4641-A523-1719BC297014}" presName="thinLine2b" presStyleLbl="callout" presStyleIdx="2" presStyleCnt="4"/>
      <dgm:spPr/>
    </dgm:pt>
    <dgm:pt modelId="{43FF88CB-3EA3-48AC-B0BE-B492FBB2DFFA}" type="pres">
      <dgm:prSet presAssocID="{04F3080D-A06C-4641-A523-1719BC297014}" presName="vertSpace2b" presStyleCnt="0"/>
      <dgm:spPr/>
    </dgm:pt>
    <dgm:pt modelId="{DA2E9F3D-97A6-477D-94DA-0818DC8855EF}" type="pres">
      <dgm:prSet presAssocID="{7C1B307F-C722-41AF-8689-206EF1743243}" presName="horz2" presStyleCnt="0"/>
      <dgm:spPr/>
    </dgm:pt>
    <dgm:pt modelId="{19C3BD0C-F261-40CB-A906-F241A2E7818D}" type="pres">
      <dgm:prSet presAssocID="{7C1B307F-C722-41AF-8689-206EF1743243}" presName="horzSpace2" presStyleCnt="0"/>
      <dgm:spPr/>
    </dgm:pt>
    <dgm:pt modelId="{6454078D-FFBE-4BCC-B233-482550711BDB}" type="pres">
      <dgm:prSet presAssocID="{7C1B307F-C722-41AF-8689-206EF1743243}" presName="tx2" presStyleLbl="revTx" presStyleIdx="4" presStyleCnt="5"/>
      <dgm:spPr/>
      <dgm:t>
        <a:bodyPr/>
        <a:lstStyle/>
        <a:p>
          <a:endParaRPr lang="ru-RU"/>
        </a:p>
      </dgm:t>
    </dgm:pt>
    <dgm:pt modelId="{DC5442E5-17C4-45DC-894C-C71E195332A8}" type="pres">
      <dgm:prSet presAssocID="{7C1B307F-C722-41AF-8689-206EF1743243}" presName="vert2" presStyleCnt="0"/>
      <dgm:spPr/>
    </dgm:pt>
    <dgm:pt modelId="{7B596E35-D18F-4AAA-AF72-333EC1B80286}" type="pres">
      <dgm:prSet presAssocID="{7C1B307F-C722-41AF-8689-206EF1743243}" presName="thinLine2b" presStyleLbl="callout" presStyleIdx="3" presStyleCnt="4"/>
      <dgm:spPr/>
    </dgm:pt>
    <dgm:pt modelId="{A25BDF4E-4803-4052-9FC2-DE750AEE1EB9}" type="pres">
      <dgm:prSet presAssocID="{7C1B307F-C722-41AF-8689-206EF1743243}" presName="vertSpace2b" presStyleCnt="0"/>
      <dgm:spPr/>
    </dgm:pt>
  </dgm:ptLst>
  <dgm:cxnLst>
    <dgm:cxn modelId="{9055D880-9D93-4DED-808A-4944A41EA70A}" type="presOf" srcId="{7C1B307F-C722-41AF-8689-206EF1743243}" destId="{6454078D-FFBE-4BCC-B233-482550711BDB}" srcOrd="0" destOrd="0" presId="urn:microsoft.com/office/officeart/2008/layout/LinedList"/>
    <dgm:cxn modelId="{447612A6-B0A4-4C9A-B13C-1C23BD5753A0}" srcId="{27244D20-C12B-48FE-8D9A-2323CC2552F3}" destId="{7C1B307F-C722-41AF-8689-206EF1743243}" srcOrd="3" destOrd="0" parTransId="{0F8DDC6E-97C4-45BF-AA3B-53D1FA132CC0}" sibTransId="{BB07FEEC-B6BC-40E6-9DA2-1B985CB15910}"/>
    <dgm:cxn modelId="{FC30D6D0-91FB-4FD8-8356-043001A1582D}" srcId="{27244D20-C12B-48FE-8D9A-2323CC2552F3}" destId="{04F3080D-A06C-4641-A523-1719BC297014}" srcOrd="2" destOrd="0" parTransId="{B18013E6-1B3D-4B2C-A74F-80299BDAA68F}" sibTransId="{2052FEA3-D910-4EA8-A574-CC5FF4875E4B}"/>
    <dgm:cxn modelId="{FBD04BBF-4AB8-4B56-A3E2-B6CB37D72A07}" type="presOf" srcId="{F437EA7E-02E2-4781-A2E2-D5EEB132BEE2}" destId="{9E225BEC-576C-4909-9296-1405D4745D69}" srcOrd="0" destOrd="0" presId="urn:microsoft.com/office/officeart/2008/layout/LinedList"/>
    <dgm:cxn modelId="{575EEF33-F134-4789-8E20-E4527893F9DD}" type="presOf" srcId="{87642083-DFEE-4F68-8C1F-89790C4F05E4}" destId="{01718828-0A91-4E52-9CBE-20FE44040DB5}" srcOrd="0" destOrd="0" presId="urn:microsoft.com/office/officeart/2008/layout/LinedList"/>
    <dgm:cxn modelId="{65B65BCC-1C87-40EA-AC1A-E9639CABD0EF}" type="presOf" srcId="{04F3080D-A06C-4641-A523-1719BC297014}" destId="{8BDD4E80-F039-4BAF-BD8C-9824DF3F51B1}" srcOrd="0" destOrd="0" presId="urn:microsoft.com/office/officeart/2008/layout/LinedList"/>
    <dgm:cxn modelId="{E8A08EA2-DD03-42EF-A105-05640777F4CB}" srcId="{27244D20-C12B-48FE-8D9A-2323CC2552F3}" destId="{F437EA7E-02E2-4781-A2E2-D5EEB132BEE2}" srcOrd="1" destOrd="0" parTransId="{4EAD07BD-029E-47B3-B7BF-A396CE4AE18C}" sibTransId="{9F2AC43D-B8E8-475C-B001-0F39C555148B}"/>
    <dgm:cxn modelId="{DE365E98-8CF6-41A8-B658-380F96520736}" srcId="{8D96C9F0-FC16-47AD-BD6D-45B95BFA37B0}" destId="{27244D20-C12B-48FE-8D9A-2323CC2552F3}" srcOrd="0" destOrd="0" parTransId="{65405C9A-F295-461E-862B-F6FDD0AA9D89}" sibTransId="{CD10B5E2-6C12-40DD-A32B-C1C5B37D3C10}"/>
    <dgm:cxn modelId="{64622E16-74EE-4E9D-BFAC-BEB155271F84}" type="presOf" srcId="{27244D20-C12B-48FE-8D9A-2323CC2552F3}" destId="{113E40A1-422C-499A-9FBB-2825AEF410C2}" srcOrd="0" destOrd="0" presId="urn:microsoft.com/office/officeart/2008/layout/LinedList"/>
    <dgm:cxn modelId="{B9409A42-8440-4B21-97B5-BCD4C9789253}" type="presOf" srcId="{8D96C9F0-FC16-47AD-BD6D-45B95BFA37B0}" destId="{63DA7DFE-D163-4672-BA90-D3A8EEB01517}" srcOrd="0" destOrd="0" presId="urn:microsoft.com/office/officeart/2008/layout/LinedList"/>
    <dgm:cxn modelId="{81B35104-AA72-4C0A-8AA0-19629CB157B8}" srcId="{27244D20-C12B-48FE-8D9A-2323CC2552F3}" destId="{87642083-DFEE-4F68-8C1F-89790C4F05E4}" srcOrd="0" destOrd="0" parTransId="{CC8A14B2-2535-4C63-A2FE-0FA6F2D96DD1}" sibTransId="{393FA965-90E4-4C76-A491-7117516C0350}"/>
    <dgm:cxn modelId="{D37F9661-7B80-4DFE-8A45-62A1D5BD7C69}" type="presParOf" srcId="{63DA7DFE-D163-4672-BA90-D3A8EEB01517}" destId="{B25891C9-B0BA-414F-89BC-4CE9B07B1362}" srcOrd="0" destOrd="0" presId="urn:microsoft.com/office/officeart/2008/layout/LinedList"/>
    <dgm:cxn modelId="{299DF7BD-E2D2-46EA-A024-51FA7E2988FF}" type="presParOf" srcId="{63DA7DFE-D163-4672-BA90-D3A8EEB01517}" destId="{5AA3B38B-9488-46DC-87F9-2841EDDB8BF5}" srcOrd="1" destOrd="0" presId="urn:microsoft.com/office/officeart/2008/layout/LinedList"/>
    <dgm:cxn modelId="{65AA35B2-F0B1-4480-B14F-1673092CD2F0}" type="presParOf" srcId="{5AA3B38B-9488-46DC-87F9-2841EDDB8BF5}" destId="{113E40A1-422C-499A-9FBB-2825AEF410C2}" srcOrd="0" destOrd="0" presId="urn:microsoft.com/office/officeart/2008/layout/LinedList"/>
    <dgm:cxn modelId="{55BA60D2-A908-4B1E-9B65-EDD8016E90BA}" type="presParOf" srcId="{5AA3B38B-9488-46DC-87F9-2841EDDB8BF5}" destId="{0429DCA1-46F2-4898-90F6-B8EFA1427C44}" srcOrd="1" destOrd="0" presId="urn:microsoft.com/office/officeart/2008/layout/LinedList"/>
    <dgm:cxn modelId="{950FDF23-A91C-43E5-B5C5-D71B3260D47E}" type="presParOf" srcId="{0429DCA1-46F2-4898-90F6-B8EFA1427C44}" destId="{009866E6-9C71-4858-9B38-183FCF37E65A}" srcOrd="0" destOrd="0" presId="urn:microsoft.com/office/officeart/2008/layout/LinedList"/>
    <dgm:cxn modelId="{06A096CF-9234-4946-AAF7-9C2AF2C217DE}" type="presParOf" srcId="{0429DCA1-46F2-4898-90F6-B8EFA1427C44}" destId="{533911F7-D9B7-427D-B86E-91FD5C8C6DD4}" srcOrd="1" destOrd="0" presId="urn:microsoft.com/office/officeart/2008/layout/LinedList"/>
    <dgm:cxn modelId="{8F44EE70-7F08-4E67-9786-98F24DC11829}" type="presParOf" srcId="{533911F7-D9B7-427D-B86E-91FD5C8C6DD4}" destId="{52723265-E0C2-4B36-9B02-0576BD388FBD}" srcOrd="0" destOrd="0" presId="urn:microsoft.com/office/officeart/2008/layout/LinedList"/>
    <dgm:cxn modelId="{6547973A-42A9-485D-813B-688AA4BF6001}" type="presParOf" srcId="{533911F7-D9B7-427D-B86E-91FD5C8C6DD4}" destId="{01718828-0A91-4E52-9CBE-20FE44040DB5}" srcOrd="1" destOrd="0" presId="urn:microsoft.com/office/officeart/2008/layout/LinedList"/>
    <dgm:cxn modelId="{310D8EDC-26E7-47DD-A3E0-57CB02A0AF68}" type="presParOf" srcId="{533911F7-D9B7-427D-B86E-91FD5C8C6DD4}" destId="{D49CB4E4-ACBA-4411-9444-60261667E63E}" srcOrd="2" destOrd="0" presId="urn:microsoft.com/office/officeart/2008/layout/LinedList"/>
    <dgm:cxn modelId="{9D00542F-A558-4510-8578-5C7807EF78E9}" type="presParOf" srcId="{0429DCA1-46F2-4898-90F6-B8EFA1427C44}" destId="{413E7EB8-32C7-4F3C-B854-530D71C1549F}" srcOrd="2" destOrd="0" presId="urn:microsoft.com/office/officeart/2008/layout/LinedList"/>
    <dgm:cxn modelId="{4F89CA9A-8C0B-419E-AC50-33BE89EB5716}" type="presParOf" srcId="{0429DCA1-46F2-4898-90F6-B8EFA1427C44}" destId="{473523F5-D2AF-4578-93DF-3FF6C8615E4D}" srcOrd="3" destOrd="0" presId="urn:microsoft.com/office/officeart/2008/layout/LinedList"/>
    <dgm:cxn modelId="{D87046C2-C628-4D93-BA25-A1254CDFC4E1}" type="presParOf" srcId="{0429DCA1-46F2-4898-90F6-B8EFA1427C44}" destId="{DE00C1F8-6902-4B04-9DE5-1C2EBD28ABFA}" srcOrd="4" destOrd="0" presId="urn:microsoft.com/office/officeart/2008/layout/LinedList"/>
    <dgm:cxn modelId="{2CDC66F2-A278-4F17-8611-AC0D5A3E9173}" type="presParOf" srcId="{DE00C1F8-6902-4B04-9DE5-1C2EBD28ABFA}" destId="{25A00F4D-1DFF-4ADF-B9A0-18E297100EED}" srcOrd="0" destOrd="0" presId="urn:microsoft.com/office/officeart/2008/layout/LinedList"/>
    <dgm:cxn modelId="{FE58A4F1-A2CE-4DAA-BB4B-BCA6053133DD}" type="presParOf" srcId="{DE00C1F8-6902-4B04-9DE5-1C2EBD28ABFA}" destId="{9E225BEC-576C-4909-9296-1405D4745D69}" srcOrd="1" destOrd="0" presId="urn:microsoft.com/office/officeart/2008/layout/LinedList"/>
    <dgm:cxn modelId="{451B1E11-9E38-4829-B112-370C861A128E}" type="presParOf" srcId="{DE00C1F8-6902-4B04-9DE5-1C2EBD28ABFA}" destId="{30D4541A-2355-4CEC-82DF-D01AC2984630}" srcOrd="2" destOrd="0" presId="urn:microsoft.com/office/officeart/2008/layout/LinedList"/>
    <dgm:cxn modelId="{416294ED-DA2F-4EAC-89E7-403C2D62335A}" type="presParOf" srcId="{0429DCA1-46F2-4898-90F6-B8EFA1427C44}" destId="{A47954EF-D8A0-4E0E-8841-FB8E64CE6446}" srcOrd="5" destOrd="0" presId="urn:microsoft.com/office/officeart/2008/layout/LinedList"/>
    <dgm:cxn modelId="{66A546E5-10DE-4F01-A964-868FC55C28A3}" type="presParOf" srcId="{0429DCA1-46F2-4898-90F6-B8EFA1427C44}" destId="{B973515F-CEDF-4357-971F-C328DDA6CA79}" srcOrd="6" destOrd="0" presId="urn:microsoft.com/office/officeart/2008/layout/LinedList"/>
    <dgm:cxn modelId="{B0FDC851-B766-4B24-ACF6-399623492240}" type="presParOf" srcId="{0429DCA1-46F2-4898-90F6-B8EFA1427C44}" destId="{81FE831F-0FED-439E-BEC4-AF4E8DF2131A}" srcOrd="7" destOrd="0" presId="urn:microsoft.com/office/officeart/2008/layout/LinedList"/>
    <dgm:cxn modelId="{8EFFECF6-ADFC-44DD-80F8-F951D2149C93}" type="presParOf" srcId="{81FE831F-0FED-439E-BEC4-AF4E8DF2131A}" destId="{739FF155-B1CB-4316-A564-FC02D189856F}" srcOrd="0" destOrd="0" presId="urn:microsoft.com/office/officeart/2008/layout/LinedList"/>
    <dgm:cxn modelId="{30FCD5B2-7BD9-43B0-BF7D-4D8925F6928D}" type="presParOf" srcId="{81FE831F-0FED-439E-BEC4-AF4E8DF2131A}" destId="{8BDD4E80-F039-4BAF-BD8C-9824DF3F51B1}" srcOrd="1" destOrd="0" presId="urn:microsoft.com/office/officeart/2008/layout/LinedList"/>
    <dgm:cxn modelId="{87086C7F-2B5A-4DBB-A6CD-074A23F51E27}" type="presParOf" srcId="{81FE831F-0FED-439E-BEC4-AF4E8DF2131A}" destId="{14B133C3-3DA2-49E1-B2F0-E30D703AF354}" srcOrd="2" destOrd="0" presId="urn:microsoft.com/office/officeart/2008/layout/LinedList"/>
    <dgm:cxn modelId="{80EC8557-F271-481B-8932-429B5D68819C}" type="presParOf" srcId="{0429DCA1-46F2-4898-90F6-B8EFA1427C44}" destId="{24AEBDEB-644D-4466-8A9C-E3327A80A40D}" srcOrd="8" destOrd="0" presId="urn:microsoft.com/office/officeart/2008/layout/LinedList"/>
    <dgm:cxn modelId="{E1981481-A0B2-44F4-B477-3F92AA50F910}" type="presParOf" srcId="{0429DCA1-46F2-4898-90F6-B8EFA1427C44}" destId="{43FF88CB-3EA3-48AC-B0BE-B492FBB2DFFA}" srcOrd="9" destOrd="0" presId="urn:microsoft.com/office/officeart/2008/layout/LinedList"/>
    <dgm:cxn modelId="{9CC0CB80-06DB-4F01-9981-FDF670983426}" type="presParOf" srcId="{0429DCA1-46F2-4898-90F6-B8EFA1427C44}" destId="{DA2E9F3D-97A6-477D-94DA-0818DC8855EF}" srcOrd="10" destOrd="0" presId="urn:microsoft.com/office/officeart/2008/layout/LinedList"/>
    <dgm:cxn modelId="{CF763A6B-ACC2-4259-9368-0B5F8CFCE2CE}" type="presParOf" srcId="{DA2E9F3D-97A6-477D-94DA-0818DC8855EF}" destId="{19C3BD0C-F261-40CB-A906-F241A2E7818D}" srcOrd="0" destOrd="0" presId="urn:microsoft.com/office/officeart/2008/layout/LinedList"/>
    <dgm:cxn modelId="{CAA3F6A4-B8BF-4F68-AA09-2B046F7E9712}" type="presParOf" srcId="{DA2E9F3D-97A6-477D-94DA-0818DC8855EF}" destId="{6454078D-FFBE-4BCC-B233-482550711BDB}" srcOrd="1" destOrd="0" presId="urn:microsoft.com/office/officeart/2008/layout/LinedList"/>
    <dgm:cxn modelId="{0630EA2D-1BF9-4639-AC2D-E5C841D25244}" type="presParOf" srcId="{DA2E9F3D-97A6-477D-94DA-0818DC8855EF}" destId="{DC5442E5-17C4-45DC-894C-C71E195332A8}" srcOrd="2" destOrd="0" presId="urn:microsoft.com/office/officeart/2008/layout/LinedList"/>
    <dgm:cxn modelId="{26FD7450-7485-4207-8951-9CA254D78874}" type="presParOf" srcId="{0429DCA1-46F2-4898-90F6-B8EFA1427C44}" destId="{7B596E35-D18F-4AAA-AF72-333EC1B80286}" srcOrd="11" destOrd="0" presId="urn:microsoft.com/office/officeart/2008/layout/LinedList"/>
    <dgm:cxn modelId="{2E2852E1-E218-44E7-A7E8-B5F9BB3B65A9}" type="presParOf" srcId="{0429DCA1-46F2-4898-90F6-B8EFA1427C44}" destId="{A25BDF4E-4803-4052-9FC2-DE750AEE1EB9}" srcOrd="12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CD5FCA48-CF3D-40BD-A208-729ED120FF80}" type="doc">
      <dgm:prSet loTypeId="urn:microsoft.com/office/officeart/2005/8/layout/default" loCatId="list" qsTypeId="urn:microsoft.com/office/officeart/2005/8/quickstyle/simple3" qsCatId="simple" csTypeId="urn:microsoft.com/office/officeart/2005/8/colors/accent3_1" csCatId="accent3" phldr="1"/>
      <dgm:spPr/>
      <dgm:t>
        <a:bodyPr/>
        <a:lstStyle/>
        <a:p>
          <a:endParaRPr lang="ru-RU"/>
        </a:p>
      </dgm:t>
    </dgm:pt>
    <dgm:pt modelId="{BE61F0AE-16F9-4B52-9937-188E3CE8D31C}">
      <dgm:prSet phldrT="[Текст]" custT="1"/>
      <dgm:spPr/>
      <dgm:t>
        <a:bodyPr/>
        <a:lstStyle/>
        <a:p>
          <a:r>
            <a:rPr lang="ru-RU" sz="1800" b="1" dirty="0" smtClean="0"/>
            <a:t>Состав паспорта проекта:</a:t>
          </a:r>
          <a:endParaRPr lang="ru-RU" sz="1800" b="1" dirty="0"/>
        </a:p>
      </dgm:t>
    </dgm:pt>
    <dgm:pt modelId="{1C106F3A-E080-4E6B-AE4F-8577221C98F9}" type="parTrans" cxnId="{A662B252-CB89-4917-A065-ED8531B3246A}">
      <dgm:prSet/>
      <dgm:spPr/>
      <dgm:t>
        <a:bodyPr/>
        <a:lstStyle/>
        <a:p>
          <a:endParaRPr lang="ru-RU" sz="1600"/>
        </a:p>
      </dgm:t>
    </dgm:pt>
    <dgm:pt modelId="{EA56BB76-4CDE-4246-852E-42671779E8BA}" type="sibTrans" cxnId="{A662B252-CB89-4917-A065-ED8531B3246A}">
      <dgm:prSet/>
      <dgm:spPr/>
      <dgm:t>
        <a:bodyPr/>
        <a:lstStyle/>
        <a:p>
          <a:endParaRPr lang="ru-RU" sz="1600"/>
        </a:p>
      </dgm:t>
    </dgm:pt>
    <dgm:pt modelId="{8EBE36B5-CADB-4FDA-8CBA-B840BB82396F}">
      <dgm:prSet phldrT="[Текст]" custT="1"/>
      <dgm:spPr/>
      <dgm:t>
        <a:bodyPr/>
        <a:lstStyle/>
        <a:p>
          <a:r>
            <a:rPr lang="ru-RU" sz="1800" dirty="0" smtClean="0"/>
            <a:t>Название проекта, место реализации, количество жителей МО или внутригородского района, микрорайона;</a:t>
          </a:r>
          <a:endParaRPr lang="ru-RU" sz="1800" dirty="0"/>
        </a:p>
      </dgm:t>
    </dgm:pt>
    <dgm:pt modelId="{6126F4FD-22D3-4B0F-9B42-104BF0ED5495}" type="parTrans" cxnId="{EA9194F9-A3EB-4534-BB0C-65B61F5B2A54}">
      <dgm:prSet/>
      <dgm:spPr/>
      <dgm:t>
        <a:bodyPr/>
        <a:lstStyle/>
        <a:p>
          <a:endParaRPr lang="ru-RU" sz="1600"/>
        </a:p>
      </dgm:t>
    </dgm:pt>
    <dgm:pt modelId="{249AACA1-1C72-49DD-B2F3-728871BEAF96}" type="sibTrans" cxnId="{EA9194F9-A3EB-4534-BB0C-65B61F5B2A54}">
      <dgm:prSet/>
      <dgm:spPr/>
      <dgm:t>
        <a:bodyPr/>
        <a:lstStyle/>
        <a:p>
          <a:endParaRPr lang="ru-RU" sz="1600"/>
        </a:p>
      </dgm:t>
    </dgm:pt>
    <dgm:pt modelId="{7F8ECA2C-0B30-4F97-BACF-24F579024291}">
      <dgm:prSet phldrT="[Текст]" custT="1"/>
      <dgm:spPr/>
      <dgm:t>
        <a:bodyPr/>
        <a:lstStyle/>
        <a:p>
          <a:r>
            <a:rPr lang="ru-RU" sz="1800" dirty="0" smtClean="0"/>
            <a:t>Описание проекта, в т.ч.:</a:t>
          </a:r>
          <a:endParaRPr lang="ru-RU" sz="1800" dirty="0"/>
        </a:p>
      </dgm:t>
    </dgm:pt>
    <dgm:pt modelId="{348BAB7E-BD4D-4F6A-B25C-05F8FC9AB8A5}" type="parTrans" cxnId="{B93DA058-19B2-4948-A92B-38686AA58653}">
      <dgm:prSet/>
      <dgm:spPr/>
      <dgm:t>
        <a:bodyPr/>
        <a:lstStyle/>
        <a:p>
          <a:endParaRPr lang="ru-RU" sz="1600"/>
        </a:p>
      </dgm:t>
    </dgm:pt>
    <dgm:pt modelId="{096F9512-5E53-4A74-946C-62F5C4B894AF}" type="sibTrans" cxnId="{B93DA058-19B2-4948-A92B-38686AA58653}">
      <dgm:prSet/>
      <dgm:spPr/>
      <dgm:t>
        <a:bodyPr/>
        <a:lstStyle/>
        <a:p>
          <a:endParaRPr lang="ru-RU" sz="1600"/>
        </a:p>
      </dgm:t>
    </dgm:pt>
    <dgm:pt modelId="{A588CEE3-FCEE-4798-8468-D33615FF6B38}">
      <dgm:prSet phldrT="[Текст]" custT="1"/>
      <dgm:spPr/>
      <dgm:t>
        <a:bodyPr/>
        <a:lstStyle/>
        <a:p>
          <a:r>
            <a:rPr lang="ru-RU" sz="1800" i="1" dirty="0" smtClean="0"/>
            <a:t>вопрос местного значения;</a:t>
          </a:r>
          <a:endParaRPr lang="ru-RU" sz="1800" i="1" dirty="0"/>
        </a:p>
      </dgm:t>
    </dgm:pt>
    <dgm:pt modelId="{0F019BE7-C35C-4661-8999-A71A98052A51}" type="parTrans" cxnId="{C3ED2A59-01B9-455D-80D4-B271D5DE229B}">
      <dgm:prSet/>
      <dgm:spPr/>
      <dgm:t>
        <a:bodyPr/>
        <a:lstStyle/>
        <a:p>
          <a:endParaRPr lang="ru-RU" sz="1600"/>
        </a:p>
      </dgm:t>
    </dgm:pt>
    <dgm:pt modelId="{0B58DEE6-7FC5-4D7B-AE80-C4E59CEE9E65}" type="sibTrans" cxnId="{C3ED2A59-01B9-455D-80D4-B271D5DE229B}">
      <dgm:prSet/>
      <dgm:spPr/>
      <dgm:t>
        <a:bodyPr/>
        <a:lstStyle/>
        <a:p>
          <a:endParaRPr lang="ru-RU" sz="1600"/>
        </a:p>
      </dgm:t>
    </dgm:pt>
    <dgm:pt modelId="{925A0AC0-E054-4C95-BF01-BDBB56342FDB}">
      <dgm:prSet phldrT="[Текст]" custT="1"/>
      <dgm:spPr/>
      <dgm:t>
        <a:bodyPr/>
        <a:lstStyle/>
        <a:p>
          <a:r>
            <a:rPr lang="ru-RU" sz="1800" i="1" dirty="0" smtClean="0"/>
            <a:t>проблема, для устранения которой он предложен;</a:t>
          </a:r>
          <a:endParaRPr lang="ru-RU" sz="1800" i="1" dirty="0"/>
        </a:p>
      </dgm:t>
    </dgm:pt>
    <dgm:pt modelId="{A362BBC0-4DA4-4E42-8A9C-39FB8B017934}" type="parTrans" cxnId="{A0E6D823-7106-480C-81F8-FBFB11008881}">
      <dgm:prSet/>
      <dgm:spPr/>
      <dgm:t>
        <a:bodyPr/>
        <a:lstStyle/>
        <a:p>
          <a:endParaRPr lang="ru-RU"/>
        </a:p>
      </dgm:t>
    </dgm:pt>
    <dgm:pt modelId="{24FB8F06-F061-4DF1-AFFF-D6506BF5580F}" type="sibTrans" cxnId="{A0E6D823-7106-480C-81F8-FBFB11008881}">
      <dgm:prSet/>
      <dgm:spPr/>
      <dgm:t>
        <a:bodyPr/>
        <a:lstStyle/>
        <a:p>
          <a:endParaRPr lang="ru-RU"/>
        </a:p>
      </dgm:t>
    </dgm:pt>
    <dgm:pt modelId="{DBFBDD77-4CB0-4AD6-B15C-C72D44DFEC75}">
      <dgm:prSet phldrT="[Текст]" custT="1"/>
      <dgm:spPr/>
      <dgm:t>
        <a:bodyPr/>
        <a:lstStyle/>
        <a:p>
          <a:r>
            <a:rPr lang="ru-RU" sz="1800" i="1" dirty="0" smtClean="0"/>
            <a:t>ожидаемые последствия реализации;</a:t>
          </a:r>
          <a:endParaRPr lang="ru-RU" sz="1800" i="1" dirty="0"/>
        </a:p>
      </dgm:t>
    </dgm:pt>
    <dgm:pt modelId="{9A329DE2-4FE6-4E6A-B11D-C812CE41EF91}" type="parTrans" cxnId="{D9B0153B-99A0-476A-BFCD-E3F4453846C4}">
      <dgm:prSet/>
      <dgm:spPr/>
      <dgm:t>
        <a:bodyPr/>
        <a:lstStyle/>
        <a:p>
          <a:endParaRPr lang="ru-RU"/>
        </a:p>
      </dgm:t>
    </dgm:pt>
    <dgm:pt modelId="{ACC83BC2-43BA-4DE5-9AA8-E69154F9D2CC}" type="sibTrans" cxnId="{D9B0153B-99A0-476A-BFCD-E3F4453846C4}">
      <dgm:prSet/>
      <dgm:spPr/>
      <dgm:t>
        <a:bodyPr/>
        <a:lstStyle/>
        <a:p>
          <a:endParaRPr lang="ru-RU"/>
        </a:p>
      </dgm:t>
    </dgm:pt>
    <dgm:pt modelId="{3EA0B412-CA56-4599-B494-15BDE88A408D}">
      <dgm:prSet phldrT="[Текст]" custT="1"/>
      <dgm:spPr/>
      <dgm:t>
        <a:bodyPr/>
        <a:lstStyle/>
        <a:p>
          <a:r>
            <a:rPr lang="ru-RU" sz="1800" i="1" dirty="0" smtClean="0"/>
            <a:t>количество и состав благополучателей; </a:t>
          </a:r>
          <a:endParaRPr lang="ru-RU" sz="1800" i="1" dirty="0"/>
        </a:p>
      </dgm:t>
    </dgm:pt>
    <dgm:pt modelId="{84626211-FBD3-47F6-BF3F-8709AB195832}" type="parTrans" cxnId="{8C99CEF9-20AD-4DE7-8D74-83AF2B8F73D3}">
      <dgm:prSet/>
      <dgm:spPr/>
      <dgm:t>
        <a:bodyPr/>
        <a:lstStyle/>
        <a:p>
          <a:endParaRPr lang="ru-RU"/>
        </a:p>
      </dgm:t>
    </dgm:pt>
    <dgm:pt modelId="{84CC172B-739B-45C6-BDE2-DD7C5A51C6D2}" type="sibTrans" cxnId="{8C99CEF9-20AD-4DE7-8D74-83AF2B8F73D3}">
      <dgm:prSet/>
      <dgm:spPr/>
      <dgm:t>
        <a:bodyPr/>
        <a:lstStyle/>
        <a:p>
          <a:endParaRPr lang="ru-RU"/>
        </a:p>
      </dgm:t>
    </dgm:pt>
    <dgm:pt modelId="{AA6FF479-AE2F-4D83-AFDC-2ECEEA95524C}">
      <dgm:prSet phldrT="[Текст]" custT="1"/>
      <dgm:spPr/>
      <dgm:t>
        <a:bodyPr/>
        <a:lstStyle/>
        <a:p>
          <a:r>
            <a:rPr lang="ru-RU" sz="1800" i="1" dirty="0" smtClean="0"/>
            <a:t>продолжительность реализации;</a:t>
          </a:r>
          <a:endParaRPr lang="ru-RU" sz="1800" i="1" dirty="0"/>
        </a:p>
      </dgm:t>
    </dgm:pt>
    <dgm:pt modelId="{C83CA042-3074-489F-A92B-E51452F950D3}" type="parTrans" cxnId="{370633D9-D482-4636-B83F-9ABEE460A6FE}">
      <dgm:prSet/>
      <dgm:spPr/>
      <dgm:t>
        <a:bodyPr/>
        <a:lstStyle/>
        <a:p>
          <a:endParaRPr lang="ru-RU"/>
        </a:p>
      </dgm:t>
    </dgm:pt>
    <dgm:pt modelId="{9698D636-9E28-4284-B82D-21D6D4F0DF3A}" type="sibTrans" cxnId="{370633D9-D482-4636-B83F-9ABEE460A6FE}">
      <dgm:prSet/>
      <dgm:spPr/>
      <dgm:t>
        <a:bodyPr/>
        <a:lstStyle/>
        <a:p>
          <a:endParaRPr lang="ru-RU"/>
        </a:p>
      </dgm:t>
    </dgm:pt>
    <dgm:pt modelId="{698E45BC-9832-4DF8-BE4C-06EAA61CCE7D}">
      <dgm:prSet phldrT="[Текст]" custT="1"/>
      <dgm:spPr/>
      <dgm:t>
        <a:bodyPr/>
        <a:lstStyle/>
        <a:p>
          <a:r>
            <a:rPr lang="ru-RU" sz="1800" i="1" dirty="0" smtClean="0"/>
            <a:t>состав и стоимость проекта.</a:t>
          </a:r>
          <a:endParaRPr lang="ru-RU" sz="1800" i="1" dirty="0"/>
        </a:p>
      </dgm:t>
    </dgm:pt>
    <dgm:pt modelId="{A7F54EC3-4C8E-4CC6-82C6-50C178F1EB60}" type="parTrans" cxnId="{B4830788-008A-46AD-9B1E-EE02B4DD89A9}">
      <dgm:prSet/>
      <dgm:spPr/>
      <dgm:t>
        <a:bodyPr/>
        <a:lstStyle/>
        <a:p>
          <a:endParaRPr lang="ru-RU"/>
        </a:p>
      </dgm:t>
    </dgm:pt>
    <dgm:pt modelId="{3C6AE320-E1E5-4125-A9D5-A48B6C0AAC9D}" type="sibTrans" cxnId="{B4830788-008A-46AD-9B1E-EE02B4DD89A9}">
      <dgm:prSet/>
      <dgm:spPr/>
      <dgm:t>
        <a:bodyPr/>
        <a:lstStyle/>
        <a:p>
          <a:endParaRPr lang="ru-RU"/>
        </a:p>
      </dgm:t>
    </dgm:pt>
    <dgm:pt modelId="{76FBCEDA-557F-4884-A412-202A14ECB40D}">
      <dgm:prSet phldrT="[Текст]" custT="1"/>
      <dgm:spPr/>
      <dgm:t>
        <a:bodyPr/>
        <a:lstStyle/>
        <a:p>
          <a:r>
            <a:rPr lang="ru-RU" sz="1800" dirty="0" smtClean="0"/>
            <a:t>Планируемые источники финансирования проекта;</a:t>
          </a:r>
          <a:endParaRPr lang="ru-RU" sz="1800" dirty="0"/>
        </a:p>
      </dgm:t>
    </dgm:pt>
    <dgm:pt modelId="{E0A4B4EC-A496-4A79-8796-9EF999DA6F58}" type="parTrans" cxnId="{FEF73AF3-E815-4B86-9FB4-15E500059F89}">
      <dgm:prSet/>
      <dgm:spPr/>
      <dgm:t>
        <a:bodyPr/>
        <a:lstStyle/>
        <a:p>
          <a:endParaRPr lang="ru-RU"/>
        </a:p>
      </dgm:t>
    </dgm:pt>
    <dgm:pt modelId="{F02A8FE8-AC61-4902-BFD1-3D50B05A2848}" type="sibTrans" cxnId="{FEF73AF3-E815-4B86-9FB4-15E500059F89}">
      <dgm:prSet/>
      <dgm:spPr/>
      <dgm:t>
        <a:bodyPr/>
        <a:lstStyle/>
        <a:p>
          <a:endParaRPr lang="ru-RU"/>
        </a:p>
      </dgm:t>
    </dgm:pt>
    <dgm:pt modelId="{C290D7B1-2CC9-4058-8499-6D903AFBAD1E}">
      <dgm:prSet phldrT="[Текст]" custT="1"/>
      <dgm:spPr/>
      <dgm:t>
        <a:bodyPr/>
        <a:lstStyle/>
        <a:p>
          <a:r>
            <a:rPr lang="ru-RU" sz="1800" dirty="0" smtClean="0"/>
            <a:t>Планируемый нефинансовый вклад в реализацию проекта;</a:t>
          </a:r>
          <a:endParaRPr lang="ru-RU" sz="1800" dirty="0"/>
        </a:p>
      </dgm:t>
    </dgm:pt>
    <dgm:pt modelId="{F61EF294-F7D0-4EC2-B1FA-87B4DCB8813D}" type="parTrans" cxnId="{9C3C0935-A04E-4137-8231-C829570A1F41}">
      <dgm:prSet/>
      <dgm:spPr/>
      <dgm:t>
        <a:bodyPr/>
        <a:lstStyle/>
        <a:p>
          <a:endParaRPr lang="ru-RU"/>
        </a:p>
      </dgm:t>
    </dgm:pt>
    <dgm:pt modelId="{DF453181-AB58-4CC3-8AE3-6D3ED24F283F}" type="sibTrans" cxnId="{9C3C0935-A04E-4137-8231-C829570A1F41}">
      <dgm:prSet/>
      <dgm:spPr/>
      <dgm:t>
        <a:bodyPr/>
        <a:lstStyle/>
        <a:p>
          <a:endParaRPr lang="ru-RU"/>
        </a:p>
      </dgm:t>
    </dgm:pt>
    <dgm:pt modelId="{99F6521D-B663-42E3-9FF3-84668B81933D}">
      <dgm:prSet phldrT="[Текст]" custT="1"/>
      <dgm:spPr/>
      <dgm:t>
        <a:bodyPr/>
        <a:lstStyle/>
        <a:p>
          <a:r>
            <a:rPr lang="ru-RU" sz="1800" dirty="0" smtClean="0"/>
            <a:t>Результат учета мнения жителей;</a:t>
          </a:r>
          <a:endParaRPr lang="ru-RU" sz="1800" dirty="0"/>
        </a:p>
      </dgm:t>
    </dgm:pt>
    <dgm:pt modelId="{EA6D6243-B0F4-468D-AE4D-88A24CB7F52E}" type="parTrans" cxnId="{A0167D2D-0D20-4A3E-B49F-4AC447BDE6E0}">
      <dgm:prSet/>
      <dgm:spPr/>
      <dgm:t>
        <a:bodyPr/>
        <a:lstStyle/>
        <a:p>
          <a:endParaRPr lang="ru-RU"/>
        </a:p>
      </dgm:t>
    </dgm:pt>
    <dgm:pt modelId="{D4E4591E-43A4-4BA6-8271-D3EFA90FE68B}" type="sibTrans" cxnId="{A0167D2D-0D20-4A3E-B49F-4AC447BDE6E0}">
      <dgm:prSet/>
      <dgm:spPr/>
      <dgm:t>
        <a:bodyPr/>
        <a:lstStyle/>
        <a:p>
          <a:endParaRPr lang="ru-RU"/>
        </a:p>
      </dgm:t>
    </dgm:pt>
    <dgm:pt modelId="{176D762E-FDCC-431B-BC63-BA75F7803C67}">
      <dgm:prSet phldrT="[Текст]" custT="1"/>
      <dgm:spPr/>
      <dgm:t>
        <a:bodyPr/>
        <a:lstStyle/>
        <a:p>
          <a:r>
            <a:rPr lang="ru-RU" sz="1800" dirty="0" smtClean="0"/>
            <a:t>Сведения о видеозаписи мероприятия с участием жителей;</a:t>
          </a:r>
          <a:endParaRPr lang="ru-RU" sz="1800" dirty="0"/>
        </a:p>
      </dgm:t>
    </dgm:pt>
    <dgm:pt modelId="{CE42793D-438C-4B77-8CA7-07B87F7F0480}" type="parTrans" cxnId="{74570D09-842D-4B70-9132-8DF7185D3D8F}">
      <dgm:prSet/>
      <dgm:spPr/>
      <dgm:t>
        <a:bodyPr/>
        <a:lstStyle/>
        <a:p>
          <a:endParaRPr lang="ru-RU"/>
        </a:p>
      </dgm:t>
    </dgm:pt>
    <dgm:pt modelId="{1D7B3019-1D6E-4A21-9284-2484DCE599DE}" type="sibTrans" cxnId="{74570D09-842D-4B70-9132-8DF7185D3D8F}">
      <dgm:prSet/>
      <dgm:spPr/>
      <dgm:t>
        <a:bodyPr/>
        <a:lstStyle/>
        <a:p>
          <a:endParaRPr lang="ru-RU"/>
        </a:p>
      </dgm:t>
    </dgm:pt>
    <dgm:pt modelId="{D33CD4E7-7351-4E66-89A1-153C9A96D4D2}">
      <dgm:prSet phldrT="[Текст]" custT="1"/>
      <dgm:spPr/>
      <dgm:t>
        <a:bodyPr/>
        <a:lstStyle/>
        <a:p>
          <a:r>
            <a:rPr lang="ru-RU" sz="1800" dirty="0" smtClean="0"/>
            <a:t>Описание использования СМИ, информационных стендов.</a:t>
          </a:r>
          <a:endParaRPr lang="ru-RU" sz="1800" dirty="0"/>
        </a:p>
      </dgm:t>
    </dgm:pt>
    <dgm:pt modelId="{E286D786-5E69-4A1D-82A7-1B52C5E9F31C}" type="parTrans" cxnId="{262807A9-BDA6-4507-9881-33211BA5BB6F}">
      <dgm:prSet/>
      <dgm:spPr/>
      <dgm:t>
        <a:bodyPr/>
        <a:lstStyle/>
        <a:p>
          <a:endParaRPr lang="ru-RU"/>
        </a:p>
      </dgm:t>
    </dgm:pt>
    <dgm:pt modelId="{D115E4BA-F9B7-4B1B-A064-75A89FF04126}" type="sibTrans" cxnId="{262807A9-BDA6-4507-9881-33211BA5BB6F}">
      <dgm:prSet/>
      <dgm:spPr/>
      <dgm:t>
        <a:bodyPr/>
        <a:lstStyle/>
        <a:p>
          <a:endParaRPr lang="ru-RU"/>
        </a:p>
      </dgm:t>
    </dgm:pt>
    <dgm:pt modelId="{F011A3EB-AB8B-48EE-BB7A-2C6581DC290C}" type="pres">
      <dgm:prSet presAssocID="{CD5FCA48-CF3D-40BD-A208-729ED120FF80}" presName="diagram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0ACDA5B9-2AC3-4615-A085-1AA1373E25F3}" type="pres">
      <dgm:prSet presAssocID="{BE61F0AE-16F9-4B52-9937-188E3CE8D31C}" presName="node" presStyleLbl="node1" presStyleIdx="0" presStyleCnt="1" custScaleX="125490" custLinFactNeighborX="177" custLinFactNeighborY="57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D977B20-9472-4CBE-AB6E-2DDE625BE15C}" type="presOf" srcId="{D33CD4E7-7351-4E66-89A1-153C9A96D4D2}" destId="{0ACDA5B9-2AC3-4615-A085-1AA1373E25F3}" srcOrd="0" destOrd="13" presId="urn:microsoft.com/office/officeart/2005/8/layout/default"/>
    <dgm:cxn modelId="{370633D9-D482-4636-B83F-9ABEE460A6FE}" srcId="{7F8ECA2C-0B30-4F97-BACF-24F579024291}" destId="{AA6FF479-AE2F-4D83-AFDC-2ECEEA95524C}" srcOrd="4" destOrd="0" parTransId="{C83CA042-3074-489F-A92B-E51452F950D3}" sibTransId="{9698D636-9E28-4284-B82D-21D6D4F0DF3A}"/>
    <dgm:cxn modelId="{74570D09-842D-4B70-9132-8DF7185D3D8F}" srcId="{BE61F0AE-16F9-4B52-9937-188E3CE8D31C}" destId="{176D762E-FDCC-431B-BC63-BA75F7803C67}" srcOrd="5" destOrd="0" parTransId="{CE42793D-438C-4B77-8CA7-07B87F7F0480}" sibTransId="{1D7B3019-1D6E-4A21-9284-2484DCE599DE}"/>
    <dgm:cxn modelId="{7FD9BC68-AC2E-43E5-8E9F-063BD68B27C8}" type="presOf" srcId="{BE61F0AE-16F9-4B52-9937-188E3CE8D31C}" destId="{0ACDA5B9-2AC3-4615-A085-1AA1373E25F3}" srcOrd="0" destOrd="0" presId="urn:microsoft.com/office/officeart/2005/8/layout/default"/>
    <dgm:cxn modelId="{573AA54A-A774-46A5-A6CC-F81A9CA258E7}" type="presOf" srcId="{99F6521D-B663-42E3-9FF3-84668B81933D}" destId="{0ACDA5B9-2AC3-4615-A085-1AA1373E25F3}" srcOrd="0" destOrd="11" presId="urn:microsoft.com/office/officeart/2005/8/layout/default"/>
    <dgm:cxn modelId="{262807A9-BDA6-4507-9881-33211BA5BB6F}" srcId="{BE61F0AE-16F9-4B52-9937-188E3CE8D31C}" destId="{D33CD4E7-7351-4E66-89A1-153C9A96D4D2}" srcOrd="6" destOrd="0" parTransId="{E286D786-5E69-4A1D-82A7-1B52C5E9F31C}" sibTransId="{D115E4BA-F9B7-4B1B-A064-75A89FF04126}"/>
    <dgm:cxn modelId="{0AE7C11C-D418-4E0E-80D8-58FC8F729592}" type="presOf" srcId="{8EBE36B5-CADB-4FDA-8CBA-B840BB82396F}" destId="{0ACDA5B9-2AC3-4615-A085-1AA1373E25F3}" srcOrd="0" destOrd="1" presId="urn:microsoft.com/office/officeart/2005/8/layout/default"/>
    <dgm:cxn modelId="{E8FA6AB4-32DA-471A-B79C-52327B3A31AC}" type="presOf" srcId="{AA6FF479-AE2F-4D83-AFDC-2ECEEA95524C}" destId="{0ACDA5B9-2AC3-4615-A085-1AA1373E25F3}" srcOrd="0" destOrd="7" presId="urn:microsoft.com/office/officeart/2005/8/layout/default"/>
    <dgm:cxn modelId="{9C3C0935-A04E-4137-8231-C829570A1F41}" srcId="{BE61F0AE-16F9-4B52-9937-188E3CE8D31C}" destId="{C290D7B1-2CC9-4058-8499-6D903AFBAD1E}" srcOrd="3" destOrd="0" parTransId="{F61EF294-F7D0-4EC2-B1FA-87B4DCB8813D}" sibTransId="{DF453181-AB58-4CC3-8AE3-6D3ED24F283F}"/>
    <dgm:cxn modelId="{00733964-8D1F-4527-8A95-51BC57BD0223}" type="presOf" srcId="{A588CEE3-FCEE-4798-8468-D33615FF6B38}" destId="{0ACDA5B9-2AC3-4615-A085-1AA1373E25F3}" srcOrd="0" destOrd="3" presId="urn:microsoft.com/office/officeart/2005/8/layout/default"/>
    <dgm:cxn modelId="{8C99CEF9-20AD-4DE7-8D74-83AF2B8F73D3}" srcId="{7F8ECA2C-0B30-4F97-BACF-24F579024291}" destId="{3EA0B412-CA56-4599-B494-15BDE88A408D}" srcOrd="3" destOrd="0" parTransId="{84626211-FBD3-47F6-BF3F-8709AB195832}" sibTransId="{84CC172B-739B-45C6-BDE2-DD7C5A51C6D2}"/>
    <dgm:cxn modelId="{D9B0153B-99A0-476A-BFCD-E3F4453846C4}" srcId="{7F8ECA2C-0B30-4F97-BACF-24F579024291}" destId="{DBFBDD77-4CB0-4AD6-B15C-C72D44DFEC75}" srcOrd="2" destOrd="0" parTransId="{9A329DE2-4FE6-4E6A-B11D-C812CE41EF91}" sibTransId="{ACC83BC2-43BA-4DE5-9AA8-E69154F9D2CC}"/>
    <dgm:cxn modelId="{A0E6D823-7106-480C-81F8-FBFB11008881}" srcId="{7F8ECA2C-0B30-4F97-BACF-24F579024291}" destId="{925A0AC0-E054-4C95-BF01-BDBB56342FDB}" srcOrd="1" destOrd="0" parTransId="{A362BBC0-4DA4-4E42-8A9C-39FB8B017934}" sibTransId="{24FB8F06-F061-4DF1-AFFF-D6506BF5580F}"/>
    <dgm:cxn modelId="{38B2C0B6-57FC-4697-93F4-2B8CC3346F8D}" type="presOf" srcId="{698E45BC-9832-4DF8-BE4C-06EAA61CCE7D}" destId="{0ACDA5B9-2AC3-4615-A085-1AA1373E25F3}" srcOrd="0" destOrd="8" presId="urn:microsoft.com/office/officeart/2005/8/layout/default"/>
    <dgm:cxn modelId="{C6A5D729-BC33-4A17-BDD5-486721B70631}" type="presOf" srcId="{3EA0B412-CA56-4599-B494-15BDE88A408D}" destId="{0ACDA5B9-2AC3-4615-A085-1AA1373E25F3}" srcOrd="0" destOrd="6" presId="urn:microsoft.com/office/officeart/2005/8/layout/default"/>
    <dgm:cxn modelId="{0AAACD03-90AF-4A88-86CD-FA858A4D4032}" type="presOf" srcId="{176D762E-FDCC-431B-BC63-BA75F7803C67}" destId="{0ACDA5B9-2AC3-4615-A085-1AA1373E25F3}" srcOrd="0" destOrd="12" presId="urn:microsoft.com/office/officeart/2005/8/layout/default"/>
    <dgm:cxn modelId="{D64C94B1-F9CB-4E03-8F58-4446D554E289}" type="presOf" srcId="{DBFBDD77-4CB0-4AD6-B15C-C72D44DFEC75}" destId="{0ACDA5B9-2AC3-4615-A085-1AA1373E25F3}" srcOrd="0" destOrd="5" presId="urn:microsoft.com/office/officeart/2005/8/layout/default"/>
    <dgm:cxn modelId="{A0167D2D-0D20-4A3E-B49F-4AC447BDE6E0}" srcId="{BE61F0AE-16F9-4B52-9937-188E3CE8D31C}" destId="{99F6521D-B663-42E3-9FF3-84668B81933D}" srcOrd="4" destOrd="0" parTransId="{EA6D6243-B0F4-468D-AE4D-88A24CB7F52E}" sibTransId="{D4E4591E-43A4-4BA6-8271-D3EFA90FE68B}"/>
    <dgm:cxn modelId="{B4830788-008A-46AD-9B1E-EE02B4DD89A9}" srcId="{7F8ECA2C-0B30-4F97-BACF-24F579024291}" destId="{698E45BC-9832-4DF8-BE4C-06EAA61CCE7D}" srcOrd="5" destOrd="0" parTransId="{A7F54EC3-4C8E-4CC6-82C6-50C178F1EB60}" sibTransId="{3C6AE320-E1E5-4125-A9D5-A48B6C0AAC9D}"/>
    <dgm:cxn modelId="{FEF73AF3-E815-4B86-9FB4-15E500059F89}" srcId="{BE61F0AE-16F9-4B52-9937-188E3CE8D31C}" destId="{76FBCEDA-557F-4884-A412-202A14ECB40D}" srcOrd="2" destOrd="0" parTransId="{E0A4B4EC-A496-4A79-8796-9EF999DA6F58}" sibTransId="{F02A8FE8-AC61-4902-BFD1-3D50B05A2848}"/>
    <dgm:cxn modelId="{4D2960CA-7D3C-42A0-9F09-90C335B4313C}" type="presOf" srcId="{76FBCEDA-557F-4884-A412-202A14ECB40D}" destId="{0ACDA5B9-2AC3-4615-A085-1AA1373E25F3}" srcOrd="0" destOrd="9" presId="urn:microsoft.com/office/officeart/2005/8/layout/default"/>
    <dgm:cxn modelId="{02197D45-7D2A-4466-90DE-FFBE54F83B70}" type="presOf" srcId="{7F8ECA2C-0B30-4F97-BACF-24F579024291}" destId="{0ACDA5B9-2AC3-4615-A085-1AA1373E25F3}" srcOrd="0" destOrd="2" presId="urn:microsoft.com/office/officeart/2005/8/layout/default"/>
    <dgm:cxn modelId="{84694624-4595-4363-B097-A16DA2BD0709}" type="presOf" srcId="{CD5FCA48-CF3D-40BD-A208-729ED120FF80}" destId="{F011A3EB-AB8B-48EE-BB7A-2C6581DC290C}" srcOrd="0" destOrd="0" presId="urn:microsoft.com/office/officeart/2005/8/layout/default"/>
    <dgm:cxn modelId="{78814590-6682-4840-A06F-A33082FB9723}" type="presOf" srcId="{925A0AC0-E054-4C95-BF01-BDBB56342FDB}" destId="{0ACDA5B9-2AC3-4615-A085-1AA1373E25F3}" srcOrd="0" destOrd="4" presId="urn:microsoft.com/office/officeart/2005/8/layout/default"/>
    <dgm:cxn modelId="{A662B252-CB89-4917-A065-ED8531B3246A}" srcId="{CD5FCA48-CF3D-40BD-A208-729ED120FF80}" destId="{BE61F0AE-16F9-4B52-9937-188E3CE8D31C}" srcOrd="0" destOrd="0" parTransId="{1C106F3A-E080-4E6B-AE4F-8577221C98F9}" sibTransId="{EA56BB76-4CDE-4246-852E-42671779E8BA}"/>
    <dgm:cxn modelId="{EA9194F9-A3EB-4534-BB0C-65B61F5B2A54}" srcId="{BE61F0AE-16F9-4B52-9937-188E3CE8D31C}" destId="{8EBE36B5-CADB-4FDA-8CBA-B840BB82396F}" srcOrd="0" destOrd="0" parTransId="{6126F4FD-22D3-4B0F-9B42-104BF0ED5495}" sibTransId="{249AACA1-1C72-49DD-B2F3-728871BEAF96}"/>
    <dgm:cxn modelId="{B93DA058-19B2-4948-A92B-38686AA58653}" srcId="{BE61F0AE-16F9-4B52-9937-188E3CE8D31C}" destId="{7F8ECA2C-0B30-4F97-BACF-24F579024291}" srcOrd="1" destOrd="0" parTransId="{348BAB7E-BD4D-4F6A-B25C-05F8FC9AB8A5}" sibTransId="{096F9512-5E53-4A74-946C-62F5C4B894AF}"/>
    <dgm:cxn modelId="{C3ED2A59-01B9-455D-80D4-B271D5DE229B}" srcId="{7F8ECA2C-0B30-4F97-BACF-24F579024291}" destId="{A588CEE3-FCEE-4798-8468-D33615FF6B38}" srcOrd="0" destOrd="0" parTransId="{0F019BE7-C35C-4661-8999-A71A98052A51}" sibTransId="{0B58DEE6-7FC5-4D7B-AE80-C4E59CEE9E65}"/>
    <dgm:cxn modelId="{D09AA451-9B5D-49F3-8161-516D9B620100}" type="presOf" srcId="{C290D7B1-2CC9-4058-8499-6D903AFBAD1E}" destId="{0ACDA5B9-2AC3-4615-A085-1AA1373E25F3}" srcOrd="0" destOrd="10" presId="urn:microsoft.com/office/officeart/2005/8/layout/default"/>
    <dgm:cxn modelId="{D4218324-5334-420C-B595-926875C0B437}" type="presParOf" srcId="{F011A3EB-AB8B-48EE-BB7A-2C6581DC290C}" destId="{0ACDA5B9-2AC3-4615-A085-1AA1373E25F3}" srcOrd="0" destOrd="0" presId="urn:microsoft.com/office/officeart/2005/8/layout/default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F0D1DF2F-705A-4BCB-9331-B2707DA92441}" type="doc">
      <dgm:prSet loTypeId="urn:microsoft.com/office/officeart/2005/8/layout/StepDownProcess" loCatId="process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endParaRPr lang="ru-RU"/>
        </a:p>
      </dgm:t>
    </dgm:pt>
    <dgm:pt modelId="{072B4A77-C6AC-48E1-8E3F-BA3D0B604044}">
      <dgm:prSet phldrT="[Текст]" custT="1"/>
      <dgm:spPr/>
      <dgm:t>
        <a:bodyPr/>
        <a:lstStyle/>
        <a:p>
          <a:r>
            <a:rPr lang="ru-RU" sz="1800" dirty="0" smtClean="0"/>
            <a:t>Соглашения</a:t>
          </a:r>
          <a:endParaRPr lang="ru-RU" sz="1800" dirty="0"/>
        </a:p>
      </dgm:t>
    </dgm:pt>
    <dgm:pt modelId="{FA1C2B86-0D2A-4D20-A31D-85028F8BF1D6}" type="parTrans" cxnId="{3F40B2B1-886D-4600-B5B6-FE76795C1114}">
      <dgm:prSet/>
      <dgm:spPr/>
      <dgm:t>
        <a:bodyPr/>
        <a:lstStyle/>
        <a:p>
          <a:endParaRPr lang="ru-RU" sz="1800"/>
        </a:p>
      </dgm:t>
    </dgm:pt>
    <dgm:pt modelId="{F6F75DD8-1C31-4349-A315-B6EAB0FA2E22}" type="sibTrans" cxnId="{3F40B2B1-886D-4600-B5B6-FE76795C1114}">
      <dgm:prSet/>
      <dgm:spPr/>
      <dgm:t>
        <a:bodyPr/>
        <a:lstStyle/>
        <a:p>
          <a:endParaRPr lang="ru-RU" sz="1800"/>
        </a:p>
      </dgm:t>
    </dgm:pt>
    <dgm:pt modelId="{8F16D0AE-D224-4039-9939-56EA3A81D80B}">
      <dgm:prSet phldrT="[Текст]" custT="1"/>
      <dgm:spPr/>
      <dgm:t>
        <a:bodyPr/>
        <a:lstStyle/>
        <a:p>
          <a:r>
            <a:rPr lang="ru-RU" sz="1800" dirty="0" smtClean="0"/>
            <a:t>Соглашения ГРБС ОБ о предоставлении межбюджетных трансфертов администрациям МО.</a:t>
          </a:r>
          <a:endParaRPr lang="ru-RU" sz="1800" dirty="0"/>
        </a:p>
      </dgm:t>
    </dgm:pt>
    <dgm:pt modelId="{13809EFA-D9B5-4717-BB59-8D825A571D8C}" type="parTrans" cxnId="{E6292FCC-B41A-479B-8BD7-B0D350BC9E9B}">
      <dgm:prSet/>
      <dgm:spPr/>
      <dgm:t>
        <a:bodyPr/>
        <a:lstStyle/>
        <a:p>
          <a:endParaRPr lang="ru-RU" sz="1800"/>
        </a:p>
      </dgm:t>
    </dgm:pt>
    <dgm:pt modelId="{C2E081CC-9FE5-4274-A8F2-AED734F4722F}" type="sibTrans" cxnId="{E6292FCC-B41A-479B-8BD7-B0D350BC9E9B}">
      <dgm:prSet/>
      <dgm:spPr/>
      <dgm:t>
        <a:bodyPr/>
        <a:lstStyle/>
        <a:p>
          <a:endParaRPr lang="ru-RU" sz="1800"/>
        </a:p>
      </dgm:t>
    </dgm:pt>
    <dgm:pt modelId="{DB9E7760-E7F6-468B-9A33-98E0B06EE3A1}">
      <dgm:prSet phldrT="[Текст]" custT="1"/>
      <dgm:spPr/>
      <dgm:t>
        <a:bodyPr/>
        <a:lstStyle/>
        <a:p>
          <a:r>
            <a:rPr lang="ru-RU" sz="1800" dirty="0" smtClean="0"/>
            <a:t>Конкурсы</a:t>
          </a:r>
          <a:endParaRPr lang="ru-RU" sz="1800" dirty="0"/>
        </a:p>
      </dgm:t>
    </dgm:pt>
    <dgm:pt modelId="{A212CD5D-E2D0-48B1-ADA5-B1615AE2E797}" type="parTrans" cxnId="{3B3EF7BA-7326-420C-BAF9-79ADCB8A00FC}">
      <dgm:prSet/>
      <dgm:spPr/>
      <dgm:t>
        <a:bodyPr/>
        <a:lstStyle/>
        <a:p>
          <a:endParaRPr lang="ru-RU" sz="1800"/>
        </a:p>
      </dgm:t>
    </dgm:pt>
    <dgm:pt modelId="{5F795C74-EC48-4FFE-B6C2-CB3A70A5ACA9}" type="sibTrans" cxnId="{3B3EF7BA-7326-420C-BAF9-79ADCB8A00FC}">
      <dgm:prSet/>
      <dgm:spPr/>
      <dgm:t>
        <a:bodyPr/>
        <a:lstStyle/>
        <a:p>
          <a:endParaRPr lang="ru-RU" sz="1800"/>
        </a:p>
      </dgm:t>
    </dgm:pt>
    <dgm:pt modelId="{106E192E-9B0B-44C2-A256-5E5EA1E90D95}">
      <dgm:prSet phldrT="[Текст]" custT="1"/>
      <dgm:spPr/>
      <dgm:t>
        <a:bodyPr/>
        <a:lstStyle/>
        <a:p>
          <a:r>
            <a:rPr lang="ru-RU" sz="1800" dirty="0" smtClean="0"/>
            <a:t>Администрации МО проводят конкуры и определяют подрядчиков.</a:t>
          </a:r>
          <a:endParaRPr lang="ru-RU" sz="1800" dirty="0"/>
        </a:p>
      </dgm:t>
    </dgm:pt>
    <dgm:pt modelId="{1FE96DE2-2688-4BD6-8465-20581B2124BF}" type="parTrans" cxnId="{F7DFD282-8C02-4174-9436-5388B719B7DB}">
      <dgm:prSet/>
      <dgm:spPr/>
      <dgm:t>
        <a:bodyPr/>
        <a:lstStyle/>
        <a:p>
          <a:endParaRPr lang="ru-RU" sz="1800"/>
        </a:p>
      </dgm:t>
    </dgm:pt>
    <dgm:pt modelId="{EEC0C648-C830-4E4A-BC55-B4D557DCD1DA}" type="sibTrans" cxnId="{F7DFD282-8C02-4174-9436-5388B719B7DB}">
      <dgm:prSet/>
      <dgm:spPr/>
      <dgm:t>
        <a:bodyPr/>
        <a:lstStyle/>
        <a:p>
          <a:endParaRPr lang="ru-RU" sz="1800"/>
        </a:p>
      </dgm:t>
    </dgm:pt>
    <dgm:pt modelId="{CEF1B7C1-00F2-4DA8-905E-3A8DA86A5546}">
      <dgm:prSet phldrT="[Текст]" custT="1"/>
      <dgm:spPr/>
      <dgm:t>
        <a:bodyPr/>
        <a:lstStyle/>
        <a:p>
          <a:r>
            <a:rPr lang="ru-RU" sz="1800" smtClean="0"/>
            <a:t>Заключение контрактов </a:t>
          </a:r>
          <a:r>
            <a:rPr lang="ru-RU" sz="1800" dirty="0" smtClean="0"/>
            <a:t>и приемка работ</a:t>
          </a:r>
          <a:endParaRPr lang="ru-RU" sz="1800" dirty="0"/>
        </a:p>
      </dgm:t>
    </dgm:pt>
    <dgm:pt modelId="{8FDEACFC-7113-4E3B-977F-22923ABD9173}" type="parTrans" cxnId="{9B8FA940-A575-4870-8B44-CFCF01E28C10}">
      <dgm:prSet/>
      <dgm:spPr/>
      <dgm:t>
        <a:bodyPr/>
        <a:lstStyle/>
        <a:p>
          <a:endParaRPr lang="ru-RU" sz="1800"/>
        </a:p>
      </dgm:t>
    </dgm:pt>
    <dgm:pt modelId="{1EE01071-F322-4118-B51A-05DFA0CEA6F0}" type="sibTrans" cxnId="{9B8FA940-A575-4870-8B44-CFCF01E28C10}">
      <dgm:prSet/>
      <dgm:spPr/>
      <dgm:t>
        <a:bodyPr/>
        <a:lstStyle/>
        <a:p>
          <a:endParaRPr lang="ru-RU" sz="1800"/>
        </a:p>
      </dgm:t>
    </dgm:pt>
    <dgm:pt modelId="{0CB427E3-F266-47FA-B240-FE23C591E99A}">
      <dgm:prSet phldrT="[Текст]" custT="1"/>
      <dgm:spPr/>
      <dgm:t>
        <a:bodyPr/>
        <a:lstStyle/>
        <a:p>
          <a:r>
            <a:rPr lang="ru-RU" sz="1800" dirty="0" smtClean="0"/>
            <a:t>Подведение итогов</a:t>
          </a:r>
          <a:endParaRPr lang="ru-RU" sz="1800" dirty="0"/>
        </a:p>
      </dgm:t>
    </dgm:pt>
    <dgm:pt modelId="{1A90268A-E17A-4DE1-B3AA-DF4C7DC4995F}" type="parTrans" cxnId="{8DFAD264-2470-4788-B8EC-9A7A74A3884D}">
      <dgm:prSet/>
      <dgm:spPr/>
      <dgm:t>
        <a:bodyPr/>
        <a:lstStyle/>
        <a:p>
          <a:endParaRPr lang="ru-RU"/>
        </a:p>
      </dgm:t>
    </dgm:pt>
    <dgm:pt modelId="{CE9E350E-6C4F-4B8A-A7EF-029C9644487F}" type="sibTrans" cxnId="{8DFAD264-2470-4788-B8EC-9A7A74A3884D}">
      <dgm:prSet/>
      <dgm:spPr/>
      <dgm:t>
        <a:bodyPr/>
        <a:lstStyle/>
        <a:p>
          <a:endParaRPr lang="ru-RU"/>
        </a:p>
      </dgm:t>
    </dgm:pt>
    <dgm:pt modelId="{85432DA2-5B9E-4D7C-B774-81C14CFA9C31}">
      <dgm:prSet phldrT="[Текст]" custT="1"/>
      <dgm:spPr/>
      <dgm:t>
        <a:bodyPr/>
        <a:lstStyle/>
        <a:p>
          <a:r>
            <a:rPr lang="ru-RU" sz="1800" dirty="0" smtClean="0"/>
            <a:t>Подрядчики выполняют работы в срок до 01.10.2017.</a:t>
          </a:r>
          <a:endParaRPr lang="ru-RU" sz="1800" dirty="0"/>
        </a:p>
      </dgm:t>
    </dgm:pt>
    <dgm:pt modelId="{C40C47CE-277C-4218-94C8-465068C4C45F}" type="parTrans" cxnId="{4EE36666-5AC3-4558-86D1-98C76412A9A8}">
      <dgm:prSet/>
      <dgm:spPr/>
      <dgm:t>
        <a:bodyPr/>
        <a:lstStyle/>
        <a:p>
          <a:endParaRPr lang="ru-RU"/>
        </a:p>
      </dgm:t>
    </dgm:pt>
    <dgm:pt modelId="{5746C6D0-7AD3-4789-9CD4-D8FB7AA7003A}" type="sibTrans" cxnId="{4EE36666-5AC3-4558-86D1-98C76412A9A8}">
      <dgm:prSet/>
      <dgm:spPr/>
      <dgm:t>
        <a:bodyPr/>
        <a:lstStyle/>
        <a:p>
          <a:endParaRPr lang="ru-RU"/>
        </a:p>
      </dgm:t>
    </dgm:pt>
    <dgm:pt modelId="{A0521CD9-196D-4468-AC09-A8F6CE9E02D9}">
      <dgm:prSet phldrT="[Текст]" custT="1"/>
      <dgm:spPr/>
      <dgm:t>
        <a:bodyPr/>
        <a:lstStyle/>
        <a:p>
          <a:r>
            <a:rPr lang="ru-RU" sz="1800" dirty="0" smtClean="0"/>
            <a:t>До 01.11.2017.</a:t>
          </a:r>
          <a:endParaRPr lang="ru-RU" sz="1800" dirty="0"/>
        </a:p>
      </dgm:t>
    </dgm:pt>
    <dgm:pt modelId="{1ED1E6C1-29AF-436C-82F2-0B005036867A}" type="parTrans" cxnId="{46764FBE-F7CA-47E1-80C9-8D7D8D5EB4EA}">
      <dgm:prSet/>
      <dgm:spPr/>
      <dgm:t>
        <a:bodyPr/>
        <a:lstStyle/>
        <a:p>
          <a:endParaRPr lang="ru-RU"/>
        </a:p>
      </dgm:t>
    </dgm:pt>
    <dgm:pt modelId="{C7CB6034-5C81-4EBB-A4BC-2F76228AC37F}" type="sibTrans" cxnId="{46764FBE-F7CA-47E1-80C9-8D7D8D5EB4EA}">
      <dgm:prSet/>
      <dgm:spPr/>
      <dgm:t>
        <a:bodyPr/>
        <a:lstStyle/>
        <a:p>
          <a:endParaRPr lang="ru-RU"/>
        </a:p>
      </dgm:t>
    </dgm:pt>
    <dgm:pt modelId="{6A6C95D2-BB38-4194-8A6B-3E05219880EE}" type="pres">
      <dgm:prSet presAssocID="{F0D1DF2F-705A-4BCB-9331-B2707DA92441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ru-RU"/>
        </a:p>
      </dgm:t>
    </dgm:pt>
    <dgm:pt modelId="{518A7F5C-8EF3-4679-805C-F2D8C37ED3BC}" type="pres">
      <dgm:prSet presAssocID="{072B4A77-C6AC-48E1-8E3F-BA3D0B604044}" presName="composite" presStyleCnt="0"/>
      <dgm:spPr/>
    </dgm:pt>
    <dgm:pt modelId="{99C3C692-592E-48E0-A25B-E334C53ABF58}" type="pres">
      <dgm:prSet presAssocID="{072B4A77-C6AC-48E1-8E3F-BA3D0B604044}" presName="bentUpArrow1" presStyleLbl="alignImgPlace1" presStyleIdx="0" presStyleCnt="3"/>
      <dgm:spPr/>
    </dgm:pt>
    <dgm:pt modelId="{85219331-33D4-4295-AE19-2573ABD4BD2D}" type="pres">
      <dgm:prSet presAssocID="{072B4A77-C6AC-48E1-8E3F-BA3D0B604044}" presName="ParentText" presStyleLbl="node1" presStyleIdx="0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EA94577-C819-4477-8E3B-4870A1AB96AF}" type="pres">
      <dgm:prSet presAssocID="{072B4A77-C6AC-48E1-8E3F-BA3D0B604044}" presName="ChildText" presStyleLbl="revTx" presStyleIdx="0" presStyleCnt="4" custScaleX="284071" custScaleY="70636" custLinFactNeighborX="90724" custLinFactNeighborY="-352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01CE84-A444-437E-A9F7-837FBEF02CDC}" type="pres">
      <dgm:prSet presAssocID="{F6F75DD8-1C31-4349-A315-B6EAB0FA2E22}" presName="sibTrans" presStyleCnt="0"/>
      <dgm:spPr/>
    </dgm:pt>
    <dgm:pt modelId="{667A7D73-C374-466A-AE57-37BB770CF549}" type="pres">
      <dgm:prSet presAssocID="{DB9E7760-E7F6-468B-9A33-98E0B06EE3A1}" presName="composite" presStyleCnt="0"/>
      <dgm:spPr/>
    </dgm:pt>
    <dgm:pt modelId="{85AFD9C5-2C99-49E5-8D3D-D48B8DB587F2}" type="pres">
      <dgm:prSet presAssocID="{DB9E7760-E7F6-468B-9A33-98E0B06EE3A1}" presName="bentUpArrow1" presStyleLbl="alignImgPlace1" presStyleIdx="1" presStyleCnt="3"/>
      <dgm:spPr/>
    </dgm:pt>
    <dgm:pt modelId="{48C6DBFF-482D-4C79-9350-70A66D5EAD39}" type="pres">
      <dgm:prSet presAssocID="{DB9E7760-E7F6-468B-9A33-98E0B06EE3A1}" presName="ParentText" presStyleLbl="node1" presStyleIdx="1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6885AFA-0661-486D-B479-EC2D97E539B6}" type="pres">
      <dgm:prSet presAssocID="{DB9E7760-E7F6-468B-9A33-98E0B06EE3A1}" presName="ChildText" presStyleLbl="revTx" presStyleIdx="1" presStyleCnt="4" custScaleX="191416" custScaleY="98759" custLinFactNeighborX="44288" custLinFactNeighborY="333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04B74EB-8CAE-4C77-B51A-A464D161C7E5}" type="pres">
      <dgm:prSet presAssocID="{5F795C74-EC48-4FFE-B6C2-CB3A70A5ACA9}" presName="sibTrans" presStyleCnt="0"/>
      <dgm:spPr/>
    </dgm:pt>
    <dgm:pt modelId="{3FFE85B2-10BE-424D-9473-5C12190EA09B}" type="pres">
      <dgm:prSet presAssocID="{CEF1B7C1-00F2-4DA8-905E-3A8DA86A5546}" presName="composite" presStyleCnt="0"/>
      <dgm:spPr/>
    </dgm:pt>
    <dgm:pt modelId="{FCFF8B3C-39D9-4351-B990-6ED8C0FDC814}" type="pres">
      <dgm:prSet presAssocID="{CEF1B7C1-00F2-4DA8-905E-3A8DA86A5546}" presName="bentUpArrow1" presStyleLbl="alignImgPlace1" presStyleIdx="2" presStyleCnt="3"/>
      <dgm:spPr/>
    </dgm:pt>
    <dgm:pt modelId="{28F15006-E5EB-4B54-A88C-D00769AABFC7}" type="pres">
      <dgm:prSet presAssocID="{CEF1B7C1-00F2-4DA8-905E-3A8DA86A5546}" presName="ParentText" presStyleLbl="node1" presStyleIdx="2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731B073-0449-44D5-AC7F-3D56029B1277}" type="pres">
      <dgm:prSet presAssocID="{CEF1B7C1-00F2-4DA8-905E-3A8DA86A5546}" presName="ChildText" presStyleLbl="revTx" presStyleIdx="2" presStyleCnt="4" custScaleX="169039" custScaleY="91662" custLinFactNeighborX="34133" custLinFactNeighborY="716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AE7983D-3D87-4FF4-AA47-CD034C0014C6}" type="pres">
      <dgm:prSet presAssocID="{1EE01071-F322-4118-B51A-05DFA0CEA6F0}" presName="sibTrans" presStyleCnt="0"/>
      <dgm:spPr/>
    </dgm:pt>
    <dgm:pt modelId="{53091C08-7D00-45FF-BA72-B8E14445DA39}" type="pres">
      <dgm:prSet presAssocID="{0CB427E3-F266-47FA-B240-FE23C591E99A}" presName="composite" presStyleCnt="0"/>
      <dgm:spPr/>
    </dgm:pt>
    <dgm:pt modelId="{8EA7F890-79C6-4FBA-A770-BD6C89D8639E}" type="pres">
      <dgm:prSet presAssocID="{0CB427E3-F266-47FA-B240-FE23C591E99A}" presName="ParentText" presStyleLbl="node1" presStyleIdx="3" presStyleCnt="4">
        <dgm:presLayoutVars>
          <dgm:chMax val="1"/>
          <dgm:chPref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5DE6C0A-3CC6-40AF-A767-5D5F339D02D9}" type="pres">
      <dgm:prSet presAssocID="{0CB427E3-F266-47FA-B240-FE23C591E99A}" presName="FinalChildText" presStyleLbl="revTx" presStyleIdx="3" presStyleCnt="4" custScaleX="121628" custScaleY="71367" custLinFactNeighborX="7578" custLinFactNeighborY="-2505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7DFD282-8C02-4174-9436-5388B719B7DB}" srcId="{DB9E7760-E7F6-468B-9A33-98E0B06EE3A1}" destId="{106E192E-9B0B-44C2-A256-5E5EA1E90D95}" srcOrd="0" destOrd="0" parTransId="{1FE96DE2-2688-4BD6-8465-20581B2124BF}" sibTransId="{EEC0C648-C830-4E4A-BC55-B4D557DCD1DA}"/>
    <dgm:cxn modelId="{3F40B2B1-886D-4600-B5B6-FE76795C1114}" srcId="{F0D1DF2F-705A-4BCB-9331-B2707DA92441}" destId="{072B4A77-C6AC-48E1-8E3F-BA3D0B604044}" srcOrd="0" destOrd="0" parTransId="{FA1C2B86-0D2A-4D20-A31D-85028F8BF1D6}" sibTransId="{F6F75DD8-1C31-4349-A315-B6EAB0FA2E22}"/>
    <dgm:cxn modelId="{4BAECDE7-8CA6-455B-9358-B018A0C0F760}" type="presOf" srcId="{CEF1B7C1-00F2-4DA8-905E-3A8DA86A5546}" destId="{28F15006-E5EB-4B54-A88C-D00769AABFC7}" srcOrd="0" destOrd="0" presId="urn:microsoft.com/office/officeart/2005/8/layout/StepDownProcess"/>
    <dgm:cxn modelId="{9B8FA940-A575-4870-8B44-CFCF01E28C10}" srcId="{F0D1DF2F-705A-4BCB-9331-B2707DA92441}" destId="{CEF1B7C1-00F2-4DA8-905E-3A8DA86A5546}" srcOrd="2" destOrd="0" parTransId="{8FDEACFC-7113-4E3B-977F-22923ABD9173}" sibTransId="{1EE01071-F322-4118-B51A-05DFA0CEA6F0}"/>
    <dgm:cxn modelId="{4EE36666-5AC3-4558-86D1-98C76412A9A8}" srcId="{CEF1B7C1-00F2-4DA8-905E-3A8DA86A5546}" destId="{85432DA2-5B9E-4D7C-B774-81C14CFA9C31}" srcOrd="0" destOrd="0" parTransId="{C40C47CE-277C-4218-94C8-465068C4C45F}" sibTransId="{5746C6D0-7AD3-4789-9CD4-D8FB7AA7003A}"/>
    <dgm:cxn modelId="{75D6D88A-1679-4E54-B0AA-B16EF7C9D07D}" type="presOf" srcId="{DB9E7760-E7F6-468B-9A33-98E0B06EE3A1}" destId="{48C6DBFF-482D-4C79-9350-70A66D5EAD39}" srcOrd="0" destOrd="0" presId="urn:microsoft.com/office/officeart/2005/8/layout/StepDownProcess"/>
    <dgm:cxn modelId="{9FC41FDB-DA00-4854-BFCB-E13E318BF7F3}" type="presOf" srcId="{106E192E-9B0B-44C2-A256-5E5EA1E90D95}" destId="{06885AFA-0661-486D-B479-EC2D97E539B6}" srcOrd="0" destOrd="0" presId="urn:microsoft.com/office/officeart/2005/8/layout/StepDownProcess"/>
    <dgm:cxn modelId="{A97B0FB0-E2FF-4DE5-B728-E497574D0CBD}" type="presOf" srcId="{0CB427E3-F266-47FA-B240-FE23C591E99A}" destId="{8EA7F890-79C6-4FBA-A770-BD6C89D8639E}" srcOrd="0" destOrd="0" presId="urn:microsoft.com/office/officeart/2005/8/layout/StepDownProcess"/>
    <dgm:cxn modelId="{2A68999D-9FEE-4C67-9E7C-92923103F227}" type="presOf" srcId="{F0D1DF2F-705A-4BCB-9331-B2707DA92441}" destId="{6A6C95D2-BB38-4194-8A6B-3E05219880EE}" srcOrd="0" destOrd="0" presId="urn:microsoft.com/office/officeart/2005/8/layout/StepDownProcess"/>
    <dgm:cxn modelId="{24CE1AB3-3A1B-41C6-8A28-D21BC8DD23E7}" type="presOf" srcId="{85432DA2-5B9E-4D7C-B774-81C14CFA9C31}" destId="{1731B073-0449-44D5-AC7F-3D56029B1277}" srcOrd="0" destOrd="0" presId="urn:microsoft.com/office/officeart/2005/8/layout/StepDownProcess"/>
    <dgm:cxn modelId="{767ADF6A-6A3E-4198-85E4-DB7C25879B69}" type="presOf" srcId="{8F16D0AE-D224-4039-9939-56EA3A81D80B}" destId="{BEA94577-C819-4477-8E3B-4870A1AB96AF}" srcOrd="0" destOrd="0" presId="urn:microsoft.com/office/officeart/2005/8/layout/StepDownProcess"/>
    <dgm:cxn modelId="{8DFAD264-2470-4788-B8EC-9A7A74A3884D}" srcId="{F0D1DF2F-705A-4BCB-9331-B2707DA92441}" destId="{0CB427E3-F266-47FA-B240-FE23C591E99A}" srcOrd="3" destOrd="0" parTransId="{1A90268A-E17A-4DE1-B3AA-DF4C7DC4995F}" sibTransId="{CE9E350E-6C4F-4B8A-A7EF-029C9644487F}"/>
    <dgm:cxn modelId="{E6292FCC-B41A-479B-8BD7-B0D350BC9E9B}" srcId="{072B4A77-C6AC-48E1-8E3F-BA3D0B604044}" destId="{8F16D0AE-D224-4039-9939-56EA3A81D80B}" srcOrd="0" destOrd="0" parTransId="{13809EFA-D9B5-4717-BB59-8D825A571D8C}" sibTransId="{C2E081CC-9FE5-4274-A8F2-AED734F4722F}"/>
    <dgm:cxn modelId="{3B3EF7BA-7326-420C-BAF9-79ADCB8A00FC}" srcId="{F0D1DF2F-705A-4BCB-9331-B2707DA92441}" destId="{DB9E7760-E7F6-468B-9A33-98E0B06EE3A1}" srcOrd="1" destOrd="0" parTransId="{A212CD5D-E2D0-48B1-ADA5-B1615AE2E797}" sibTransId="{5F795C74-EC48-4FFE-B6C2-CB3A70A5ACA9}"/>
    <dgm:cxn modelId="{46764FBE-F7CA-47E1-80C9-8D7D8D5EB4EA}" srcId="{0CB427E3-F266-47FA-B240-FE23C591E99A}" destId="{A0521CD9-196D-4468-AC09-A8F6CE9E02D9}" srcOrd="0" destOrd="0" parTransId="{1ED1E6C1-29AF-436C-82F2-0B005036867A}" sibTransId="{C7CB6034-5C81-4EBB-A4BC-2F76228AC37F}"/>
    <dgm:cxn modelId="{EE98FCF6-4413-4B51-AC09-C04EF46D1652}" type="presOf" srcId="{072B4A77-C6AC-48E1-8E3F-BA3D0B604044}" destId="{85219331-33D4-4295-AE19-2573ABD4BD2D}" srcOrd="0" destOrd="0" presId="urn:microsoft.com/office/officeart/2005/8/layout/StepDownProcess"/>
    <dgm:cxn modelId="{43A8847B-7D1C-4131-A9D5-788CED6834B0}" type="presOf" srcId="{A0521CD9-196D-4468-AC09-A8F6CE9E02D9}" destId="{65DE6C0A-3CC6-40AF-A767-5D5F339D02D9}" srcOrd="0" destOrd="0" presId="urn:microsoft.com/office/officeart/2005/8/layout/StepDownProcess"/>
    <dgm:cxn modelId="{9FCDFEBA-7553-4E2F-9D96-30F79EB34C07}" type="presParOf" srcId="{6A6C95D2-BB38-4194-8A6B-3E05219880EE}" destId="{518A7F5C-8EF3-4679-805C-F2D8C37ED3BC}" srcOrd="0" destOrd="0" presId="urn:microsoft.com/office/officeart/2005/8/layout/StepDownProcess"/>
    <dgm:cxn modelId="{AF07BEBB-E7B9-4D78-8DD7-F7844B612EB9}" type="presParOf" srcId="{518A7F5C-8EF3-4679-805C-F2D8C37ED3BC}" destId="{99C3C692-592E-48E0-A25B-E334C53ABF58}" srcOrd="0" destOrd="0" presId="urn:microsoft.com/office/officeart/2005/8/layout/StepDownProcess"/>
    <dgm:cxn modelId="{AB3E8DF9-109A-4FAE-BB4C-6144478F727B}" type="presParOf" srcId="{518A7F5C-8EF3-4679-805C-F2D8C37ED3BC}" destId="{85219331-33D4-4295-AE19-2573ABD4BD2D}" srcOrd="1" destOrd="0" presId="urn:microsoft.com/office/officeart/2005/8/layout/StepDownProcess"/>
    <dgm:cxn modelId="{41EA7CB5-F1F6-4596-890B-7D88A2218C1D}" type="presParOf" srcId="{518A7F5C-8EF3-4679-805C-F2D8C37ED3BC}" destId="{BEA94577-C819-4477-8E3B-4870A1AB96AF}" srcOrd="2" destOrd="0" presId="urn:microsoft.com/office/officeart/2005/8/layout/StepDownProcess"/>
    <dgm:cxn modelId="{11F149D7-2CFB-4AEA-A925-39E151D9CD5B}" type="presParOf" srcId="{6A6C95D2-BB38-4194-8A6B-3E05219880EE}" destId="{E301CE84-A444-437E-A9F7-837FBEF02CDC}" srcOrd="1" destOrd="0" presId="urn:microsoft.com/office/officeart/2005/8/layout/StepDownProcess"/>
    <dgm:cxn modelId="{E920E477-F5B3-440E-9C9C-767D8E131AE5}" type="presParOf" srcId="{6A6C95D2-BB38-4194-8A6B-3E05219880EE}" destId="{667A7D73-C374-466A-AE57-37BB770CF549}" srcOrd="2" destOrd="0" presId="urn:microsoft.com/office/officeart/2005/8/layout/StepDownProcess"/>
    <dgm:cxn modelId="{0402F5EE-8B03-4856-8344-8D564B2D0C31}" type="presParOf" srcId="{667A7D73-C374-466A-AE57-37BB770CF549}" destId="{85AFD9C5-2C99-49E5-8D3D-D48B8DB587F2}" srcOrd="0" destOrd="0" presId="urn:microsoft.com/office/officeart/2005/8/layout/StepDownProcess"/>
    <dgm:cxn modelId="{B7DD12F2-4049-47FF-AA7B-54AF2F242E3B}" type="presParOf" srcId="{667A7D73-C374-466A-AE57-37BB770CF549}" destId="{48C6DBFF-482D-4C79-9350-70A66D5EAD39}" srcOrd="1" destOrd="0" presId="urn:microsoft.com/office/officeart/2005/8/layout/StepDownProcess"/>
    <dgm:cxn modelId="{E035CB65-A5AF-4E4C-BDFA-F402EFBF934F}" type="presParOf" srcId="{667A7D73-C374-466A-AE57-37BB770CF549}" destId="{06885AFA-0661-486D-B479-EC2D97E539B6}" srcOrd="2" destOrd="0" presId="urn:microsoft.com/office/officeart/2005/8/layout/StepDownProcess"/>
    <dgm:cxn modelId="{0800C2A7-9931-49F1-9E25-9EBF2A340499}" type="presParOf" srcId="{6A6C95D2-BB38-4194-8A6B-3E05219880EE}" destId="{004B74EB-8CAE-4C77-B51A-A464D161C7E5}" srcOrd="3" destOrd="0" presId="urn:microsoft.com/office/officeart/2005/8/layout/StepDownProcess"/>
    <dgm:cxn modelId="{0720BEAE-5B2E-439E-A780-E1D3DFAEE1D9}" type="presParOf" srcId="{6A6C95D2-BB38-4194-8A6B-3E05219880EE}" destId="{3FFE85B2-10BE-424D-9473-5C12190EA09B}" srcOrd="4" destOrd="0" presId="urn:microsoft.com/office/officeart/2005/8/layout/StepDownProcess"/>
    <dgm:cxn modelId="{7D5AEDBE-09A8-48F9-B52D-6D59F17FD5A7}" type="presParOf" srcId="{3FFE85B2-10BE-424D-9473-5C12190EA09B}" destId="{FCFF8B3C-39D9-4351-B990-6ED8C0FDC814}" srcOrd="0" destOrd="0" presId="urn:microsoft.com/office/officeart/2005/8/layout/StepDownProcess"/>
    <dgm:cxn modelId="{334C90FD-3055-4F53-8C02-C6A94948B15C}" type="presParOf" srcId="{3FFE85B2-10BE-424D-9473-5C12190EA09B}" destId="{28F15006-E5EB-4B54-A88C-D00769AABFC7}" srcOrd="1" destOrd="0" presId="urn:microsoft.com/office/officeart/2005/8/layout/StepDownProcess"/>
    <dgm:cxn modelId="{78385162-72B8-4D37-816C-CD00216AE1F7}" type="presParOf" srcId="{3FFE85B2-10BE-424D-9473-5C12190EA09B}" destId="{1731B073-0449-44D5-AC7F-3D56029B1277}" srcOrd="2" destOrd="0" presId="urn:microsoft.com/office/officeart/2005/8/layout/StepDownProcess"/>
    <dgm:cxn modelId="{86509E5C-3AAD-4702-B46B-B6150328B3B4}" type="presParOf" srcId="{6A6C95D2-BB38-4194-8A6B-3E05219880EE}" destId="{4AE7983D-3D87-4FF4-AA47-CD034C0014C6}" srcOrd="5" destOrd="0" presId="urn:microsoft.com/office/officeart/2005/8/layout/StepDownProcess"/>
    <dgm:cxn modelId="{452963BA-ABC7-49F7-80CB-3E99FFC04328}" type="presParOf" srcId="{6A6C95D2-BB38-4194-8A6B-3E05219880EE}" destId="{53091C08-7D00-45FF-BA72-B8E14445DA39}" srcOrd="6" destOrd="0" presId="urn:microsoft.com/office/officeart/2005/8/layout/StepDownProcess"/>
    <dgm:cxn modelId="{06636396-8538-4751-A659-B21EABC9F62E}" type="presParOf" srcId="{53091C08-7D00-45FF-BA72-B8E14445DA39}" destId="{8EA7F890-79C6-4FBA-A770-BD6C89D8639E}" srcOrd="0" destOrd="0" presId="urn:microsoft.com/office/officeart/2005/8/layout/StepDownProcess"/>
    <dgm:cxn modelId="{65E42483-0EAC-4AC5-80C0-27A6D0320D82}" type="presParOf" srcId="{53091C08-7D00-45FF-BA72-B8E14445DA39}" destId="{65DE6C0A-3CC6-40AF-A767-5D5F339D02D9}" srcOrd="1" destOrd="0" presId="urn:microsoft.com/office/officeart/2005/8/layout/StepDownProcess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6543E9E-8C0F-415E-91BD-7CD6D420F742}">
      <dsp:nvSpPr>
        <dsp:cNvPr id="0" name=""/>
        <dsp:cNvSpPr/>
      </dsp:nvSpPr>
      <dsp:spPr>
        <a:xfrm>
          <a:off x="0" y="49023"/>
          <a:ext cx="4935044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A9CCC25-C26E-4A70-9154-27A442FB9AB4}">
      <dsp:nvSpPr>
        <dsp:cNvPr id="0" name=""/>
        <dsp:cNvSpPr/>
      </dsp:nvSpPr>
      <dsp:spPr>
        <a:xfrm>
          <a:off x="0" y="1510"/>
          <a:ext cx="1709440" cy="309332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Преимущества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инициативного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1" kern="1200" dirty="0" smtClean="0"/>
            <a:t>бюджетирования</a:t>
          </a:r>
          <a:endParaRPr lang="ru-RU" sz="1600" b="1" kern="1200" dirty="0"/>
        </a:p>
      </dsp:txBody>
      <dsp:txXfrm>
        <a:off x="0" y="1510"/>
        <a:ext cx="1709440" cy="3093323"/>
      </dsp:txXfrm>
    </dsp:sp>
    <dsp:sp modelId="{70A5346C-297B-4EC0-BB3F-5F40A018A97E}">
      <dsp:nvSpPr>
        <dsp:cNvPr id="0" name=""/>
        <dsp:cNvSpPr/>
      </dsp:nvSpPr>
      <dsp:spPr>
        <a:xfrm>
          <a:off x="1769875" y="25817"/>
          <a:ext cx="3162765" cy="486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решение наиболее острых и первоочередных проблем;</a:t>
          </a:r>
          <a:endParaRPr lang="ru-RU" sz="1600" kern="1200" dirty="0"/>
        </a:p>
      </dsp:txBody>
      <dsp:txXfrm>
        <a:off x="1769875" y="25817"/>
        <a:ext cx="3162765" cy="486154"/>
      </dsp:txXfrm>
    </dsp:sp>
    <dsp:sp modelId="{DB2C6163-E28A-41C7-815C-6C3FE6DC935F}">
      <dsp:nvSpPr>
        <dsp:cNvPr id="0" name=""/>
        <dsp:cNvSpPr/>
      </dsp:nvSpPr>
      <dsp:spPr>
        <a:xfrm>
          <a:off x="1709440" y="511972"/>
          <a:ext cx="32232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9B2B2DF-037B-408F-B7A2-E83B2DC1F5FB}">
      <dsp:nvSpPr>
        <dsp:cNvPr id="0" name=""/>
        <dsp:cNvSpPr/>
      </dsp:nvSpPr>
      <dsp:spPr>
        <a:xfrm>
          <a:off x="1769875" y="536280"/>
          <a:ext cx="3162765" cy="486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рост эффективности расходования бюджетных средств;</a:t>
          </a:r>
          <a:endParaRPr lang="ru-RU" sz="1600" kern="1200" dirty="0"/>
        </a:p>
      </dsp:txBody>
      <dsp:txXfrm>
        <a:off x="1769875" y="536280"/>
        <a:ext cx="3162765" cy="486154"/>
      </dsp:txXfrm>
    </dsp:sp>
    <dsp:sp modelId="{BC6A68E7-801C-483D-B6CD-810FF5DD7FEE}">
      <dsp:nvSpPr>
        <dsp:cNvPr id="0" name=""/>
        <dsp:cNvSpPr/>
      </dsp:nvSpPr>
      <dsp:spPr>
        <a:xfrm>
          <a:off x="1709440" y="1022435"/>
          <a:ext cx="32232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AE95BC9C-7E3D-4ACB-AA4C-571088BE572C}">
      <dsp:nvSpPr>
        <dsp:cNvPr id="0" name=""/>
        <dsp:cNvSpPr/>
      </dsp:nvSpPr>
      <dsp:spPr>
        <a:xfrm>
          <a:off x="1769875" y="1046743"/>
          <a:ext cx="3162765" cy="486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повышение качества выполнения работ;</a:t>
          </a:r>
          <a:endParaRPr lang="ru-RU" sz="1600" kern="1200" dirty="0"/>
        </a:p>
      </dsp:txBody>
      <dsp:txXfrm>
        <a:off x="1769875" y="1046743"/>
        <a:ext cx="3162765" cy="486154"/>
      </dsp:txXfrm>
    </dsp:sp>
    <dsp:sp modelId="{FB2E2FD7-C378-4E81-8F3C-F98FFC3C898B}">
      <dsp:nvSpPr>
        <dsp:cNvPr id="0" name=""/>
        <dsp:cNvSpPr/>
      </dsp:nvSpPr>
      <dsp:spPr>
        <a:xfrm>
          <a:off x="1709440" y="1532898"/>
          <a:ext cx="32232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E195D2AE-0F4A-494F-85F1-C72E0BBFA5D2}">
      <dsp:nvSpPr>
        <dsp:cNvPr id="0" name=""/>
        <dsp:cNvSpPr/>
      </dsp:nvSpPr>
      <dsp:spPr>
        <a:xfrm>
          <a:off x="1769875" y="1557206"/>
          <a:ext cx="3162765" cy="486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усиление взаимодействия власти и жителей;</a:t>
          </a:r>
          <a:endParaRPr lang="ru-RU" sz="1600" kern="1200" dirty="0"/>
        </a:p>
      </dsp:txBody>
      <dsp:txXfrm>
        <a:off x="1769875" y="1557206"/>
        <a:ext cx="3162765" cy="486154"/>
      </dsp:txXfrm>
    </dsp:sp>
    <dsp:sp modelId="{284B265B-358D-486D-992F-FEB974DA3A2F}">
      <dsp:nvSpPr>
        <dsp:cNvPr id="0" name=""/>
        <dsp:cNvSpPr/>
      </dsp:nvSpPr>
      <dsp:spPr>
        <a:xfrm>
          <a:off x="1709440" y="2043361"/>
          <a:ext cx="32232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5E642F96-1A49-4FBE-86BE-FAAFB883A7FB}">
      <dsp:nvSpPr>
        <dsp:cNvPr id="0" name=""/>
        <dsp:cNvSpPr/>
      </dsp:nvSpPr>
      <dsp:spPr>
        <a:xfrm>
          <a:off x="1769875" y="2067668"/>
          <a:ext cx="3162765" cy="486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повышение информационной открытости ОМСУ;</a:t>
          </a:r>
          <a:endParaRPr lang="ru-RU" sz="1600" kern="1200" dirty="0"/>
        </a:p>
      </dsp:txBody>
      <dsp:txXfrm>
        <a:off x="1769875" y="2067668"/>
        <a:ext cx="3162765" cy="486154"/>
      </dsp:txXfrm>
    </dsp:sp>
    <dsp:sp modelId="{C7A9E067-7658-4760-8055-A918473D7A37}">
      <dsp:nvSpPr>
        <dsp:cNvPr id="0" name=""/>
        <dsp:cNvSpPr/>
      </dsp:nvSpPr>
      <dsp:spPr>
        <a:xfrm>
          <a:off x="1709440" y="2553823"/>
          <a:ext cx="32232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4B4800F8-2B74-45DA-9046-ECC943B2DF38}">
      <dsp:nvSpPr>
        <dsp:cNvPr id="0" name=""/>
        <dsp:cNvSpPr/>
      </dsp:nvSpPr>
      <dsp:spPr>
        <a:xfrm>
          <a:off x="1769875" y="2578131"/>
          <a:ext cx="3162765" cy="486154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smtClean="0"/>
            <a:t>усиление контроля за исполнением полномочий.</a:t>
          </a:r>
        </a:p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ru-RU" sz="1600" kern="1200" dirty="0"/>
        </a:p>
      </dsp:txBody>
      <dsp:txXfrm>
        <a:off x="1769875" y="2578131"/>
        <a:ext cx="3162765" cy="486154"/>
      </dsp:txXfrm>
    </dsp:sp>
    <dsp:sp modelId="{D10DEA2C-753D-4F55-A5A9-A9E528A1F2C9}">
      <dsp:nvSpPr>
        <dsp:cNvPr id="0" name=""/>
        <dsp:cNvSpPr/>
      </dsp:nvSpPr>
      <dsp:spPr>
        <a:xfrm>
          <a:off x="1709440" y="3064286"/>
          <a:ext cx="3223200" cy="0"/>
        </a:xfrm>
        <a:prstGeom prst="line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tint val="5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4AE8C1E-A8F3-41E6-9C6F-A42DFD59FA36}">
      <dsp:nvSpPr>
        <dsp:cNvPr id="0" name=""/>
        <dsp:cNvSpPr/>
      </dsp:nvSpPr>
      <dsp:spPr>
        <a:xfrm rot="10800000">
          <a:off x="920063" y="0"/>
          <a:ext cx="3384643" cy="270159"/>
        </a:xfrm>
        <a:prstGeom prst="homePlate">
          <a:avLst/>
        </a:prstGeom>
        <a:gradFill rotWithShape="0">
          <a:gsLst>
            <a:gs pos="0">
              <a:schemeClr val="accent3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9133" tIns="60960" rIns="113792" bIns="60960" numCol="1" spcCol="1270" anchor="ctr" anchorCtr="0">
          <a:noAutofit/>
        </a:bodyPr>
        <a:lstStyle/>
        <a:p>
          <a:pPr marL="0" lvl="0" indent="0" algn="l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latin typeface="+mn-lt"/>
            </a:rPr>
            <a:t>Ставропольский край </a:t>
          </a:r>
          <a:r>
            <a:rPr lang="ru-RU" sz="1600" b="0" i="1" kern="1200" dirty="0" smtClean="0">
              <a:latin typeface="+mn-lt"/>
            </a:rPr>
            <a:t>с 2007 г. </a:t>
          </a:r>
          <a:endParaRPr lang="ru-RU" sz="1600" b="0" i="1" kern="1200" dirty="0">
            <a:latin typeface="+mn-lt"/>
          </a:endParaRPr>
        </a:p>
      </dsp:txBody>
      <dsp:txXfrm rot="10800000">
        <a:off x="987603" y="0"/>
        <a:ext cx="3317103" cy="270159"/>
      </dsp:txXfrm>
    </dsp:sp>
    <dsp:sp modelId="{38E93CDB-FDA0-4695-8F1F-2CCD03EF6617}">
      <dsp:nvSpPr>
        <dsp:cNvPr id="0" name=""/>
        <dsp:cNvSpPr/>
      </dsp:nvSpPr>
      <dsp:spPr>
        <a:xfrm>
          <a:off x="784983" y="942"/>
          <a:ext cx="270159" cy="270159"/>
        </a:xfrm>
        <a:prstGeom prst="ellipse">
          <a:avLst/>
        </a:prstGeom>
        <a:blipFill dpi="0" rotWithShape="1">
          <a:blip xmlns:r="http://schemas.openxmlformats.org/officeDocument/2006/relationships" r:embed="rId1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5048" r="5048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E1D73D93-9A83-43C8-B77A-A25DDE49573F}">
      <dsp:nvSpPr>
        <dsp:cNvPr id="0" name=""/>
        <dsp:cNvSpPr/>
      </dsp:nvSpPr>
      <dsp:spPr>
        <a:xfrm rot="10800000">
          <a:off x="920063" y="351747"/>
          <a:ext cx="3384643" cy="270159"/>
        </a:xfrm>
        <a:prstGeom prst="homePlate">
          <a:avLst/>
        </a:prstGeom>
        <a:gradFill rotWithShape="0">
          <a:gsLst>
            <a:gs pos="0">
              <a:schemeClr val="accent3">
                <a:hueOff val="227728"/>
                <a:satOff val="849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227728"/>
                <a:satOff val="849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227728"/>
                <a:satOff val="849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9133" tIns="60960" rIns="113792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latin typeface="+mn-lt"/>
            </a:rPr>
            <a:t>Кировская область </a:t>
          </a:r>
          <a:r>
            <a:rPr lang="ru-RU" sz="1600" b="0" i="1" kern="1200" dirty="0" smtClean="0">
              <a:latin typeface="+mn-lt"/>
            </a:rPr>
            <a:t>с 2009 г.</a:t>
          </a:r>
          <a:endParaRPr lang="ru-RU" sz="1600" b="0" i="1" kern="1200" dirty="0">
            <a:latin typeface="+mn-lt"/>
          </a:endParaRPr>
        </a:p>
      </dsp:txBody>
      <dsp:txXfrm rot="10800000">
        <a:off x="987603" y="351747"/>
        <a:ext cx="3317103" cy="270159"/>
      </dsp:txXfrm>
    </dsp:sp>
    <dsp:sp modelId="{72CB458E-6F64-44BB-96E9-37C5E85D7330}">
      <dsp:nvSpPr>
        <dsp:cNvPr id="0" name=""/>
        <dsp:cNvSpPr/>
      </dsp:nvSpPr>
      <dsp:spPr>
        <a:xfrm>
          <a:off x="784983" y="351747"/>
          <a:ext cx="270159" cy="270159"/>
        </a:xfrm>
        <a:prstGeom prst="ellipse">
          <a:avLst/>
        </a:prstGeom>
        <a:blipFill dpi="0" rotWithShape="1">
          <a:blip xmlns:r="http://schemas.openxmlformats.org/officeDocument/2006/relationships" r:embed="rId2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1851" r="1851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B1111F2B-05CC-4EBD-8814-7BEA67BB3C94}">
      <dsp:nvSpPr>
        <dsp:cNvPr id="0" name=""/>
        <dsp:cNvSpPr/>
      </dsp:nvSpPr>
      <dsp:spPr>
        <a:xfrm rot="10800000">
          <a:off x="920063" y="702552"/>
          <a:ext cx="3384643" cy="270159"/>
        </a:xfrm>
        <a:prstGeom prst="homePlate">
          <a:avLst/>
        </a:prstGeom>
        <a:gradFill rotWithShape="0">
          <a:gsLst>
            <a:gs pos="0">
              <a:schemeClr val="accent3">
                <a:hueOff val="455456"/>
                <a:satOff val="1697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455456"/>
                <a:satOff val="1697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455456"/>
                <a:satOff val="1697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9133" tIns="60960" rIns="113792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latin typeface="+mn-lt"/>
            </a:rPr>
            <a:t>Тверская область </a:t>
          </a:r>
          <a:r>
            <a:rPr lang="ru-RU" sz="1600" b="0" i="1" kern="1200" dirty="0" smtClean="0">
              <a:latin typeface="+mn-lt"/>
            </a:rPr>
            <a:t>с 2012 г.</a:t>
          </a:r>
          <a:endParaRPr lang="ru-RU" sz="1600" b="0" i="1" kern="1200" dirty="0">
            <a:latin typeface="+mn-lt"/>
          </a:endParaRPr>
        </a:p>
      </dsp:txBody>
      <dsp:txXfrm rot="10800000">
        <a:off x="987603" y="702552"/>
        <a:ext cx="3317103" cy="270159"/>
      </dsp:txXfrm>
    </dsp:sp>
    <dsp:sp modelId="{16182056-051F-4521-882F-6627357077D9}">
      <dsp:nvSpPr>
        <dsp:cNvPr id="0" name=""/>
        <dsp:cNvSpPr/>
      </dsp:nvSpPr>
      <dsp:spPr>
        <a:xfrm>
          <a:off x="784983" y="702552"/>
          <a:ext cx="270159" cy="270159"/>
        </a:xfrm>
        <a:prstGeom prst="ellipse">
          <a:avLst/>
        </a:prstGeom>
        <a:blipFill dpi="0" rotWithShape="1">
          <a:blip xmlns:r="http://schemas.openxmlformats.org/officeDocument/2006/relationships"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3082" r="3082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64E4730-0F64-49FD-A3FD-77B6010EF486}">
      <dsp:nvSpPr>
        <dsp:cNvPr id="0" name=""/>
        <dsp:cNvSpPr/>
      </dsp:nvSpPr>
      <dsp:spPr>
        <a:xfrm rot="10800000">
          <a:off x="920063" y="1053356"/>
          <a:ext cx="3384643" cy="270159"/>
        </a:xfrm>
        <a:prstGeom prst="homePlate">
          <a:avLst/>
        </a:prstGeom>
        <a:gradFill rotWithShape="0">
          <a:gsLst>
            <a:gs pos="0">
              <a:schemeClr val="accent3">
                <a:hueOff val="683184"/>
                <a:satOff val="2546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683184"/>
                <a:satOff val="2546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683184"/>
                <a:satOff val="2546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9133" tIns="60960" rIns="113792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</a:rPr>
            <a:t>Нижегородская область </a:t>
          </a:r>
          <a:r>
            <a:rPr lang="ru-RU" sz="1600" b="0" i="1" kern="1200" dirty="0" smtClean="0">
              <a:latin typeface="+mn-lt"/>
            </a:rPr>
            <a:t>с 2013 г</a:t>
          </a:r>
          <a:r>
            <a:rPr lang="ru-RU" sz="1600" b="0" i="1" kern="1200" dirty="0" smtClean="0">
              <a:latin typeface="Trebuchet MS" panose="020B0603020202020204" pitchFamily="34" charset="0"/>
            </a:rPr>
            <a:t>.</a:t>
          </a:r>
          <a:endParaRPr lang="ru-RU" sz="1600" b="0" i="1" kern="1200" dirty="0">
            <a:latin typeface="Trebuchet MS" panose="020B0603020202020204" pitchFamily="34" charset="0"/>
          </a:endParaRPr>
        </a:p>
      </dsp:txBody>
      <dsp:txXfrm rot="10800000">
        <a:off x="987603" y="1053356"/>
        <a:ext cx="3317103" cy="270159"/>
      </dsp:txXfrm>
    </dsp:sp>
    <dsp:sp modelId="{54BBBFC1-6EF7-4E8D-BEDB-12C6908AA28E}">
      <dsp:nvSpPr>
        <dsp:cNvPr id="0" name=""/>
        <dsp:cNvSpPr/>
      </dsp:nvSpPr>
      <dsp:spPr>
        <a:xfrm>
          <a:off x="784983" y="1053356"/>
          <a:ext cx="270159" cy="270159"/>
        </a:xfrm>
        <a:prstGeom prst="ellipse">
          <a:avLst/>
        </a:prstGeom>
        <a:blipFill>
          <a:blip xmlns:r="http://schemas.openxmlformats.org/officeDocument/2006/relationships" r:embed="rId4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1952BDD6-1100-4217-B297-5A3617368A26}">
      <dsp:nvSpPr>
        <dsp:cNvPr id="0" name=""/>
        <dsp:cNvSpPr/>
      </dsp:nvSpPr>
      <dsp:spPr>
        <a:xfrm rot="10800000">
          <a:off x="920063" y="1404161"/>
          <a:ext cx="3384643" cy="270159"/>
        </a:xfrm>
        <a:prstGeom prst="homePlate">
          <a:avLst/>
        </a:prstGeom>
        <a:gradFill rotWithShape="0">
          <a:gsLst>
            <a:gs pos="0">
              <a:schemeClr val="accent3">
                <a:hueOff val="910913"/>
                <a:satOff val="3394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910913"/>
                <a:satOff val="3394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910913"/>
                <a:satOff val="3394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9133" tIns="60960" rIns="113792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ru-RU" sz="1600" b="0" kern="1200" dirty="0" smtClean="0">
              <a:latin typeface="+mn-lt"/>
            </a:rPr>
            <a:t>Хабаровский край </a:t>
          </a:r>
          <a:r>
            <a:rPr lang="ru-RU" sz="1600" b="0" i="1" kern="1200" dirty="0" smtClean="0">
              <a:latin typeface="+mn-lt"/>
            </a:rPr>
            <a:t>с 2013 г.</a:t>
          </a:r>
          <a:endParaRPr lang="ru-RU" sz="1600" b="0" i="1" kern="1200" dirty="0">
            <a:latin typeface="+mn-lt"/>
          </a:endParaRPr>
        </a:p>
      </dsp:txBody>
      <dsp:txXfrm rot="10800000">
        <a:off x="987603" y="1404161"/>
        <a:ext cx="3317103" cy="270159"/>
      </dsp:txXfrm>
    </dsp:sp>
    <dsp:sp modelId="{7472C058-B143-4205-B2F5-230BF541CBBF}">
      <dsp:nvSpPr>
        <dsp:cNvPr id="0" name=""/>
        <dsp:cNvSpPr/>
      </dsp:nvSpPr>
      <dsp:spPr>
        <a:xfrm>
          <a:off x="784983" y="1404161"/>
          <a:ext cx="270159" cy="270159"/>
        </a:xfrm>
        <a:prstGeom prst="ellipse">
          <a:avLst/>
        </a:prstGeom>
        <a:blipFill dpi="0" rotWithShape="1">
          <a:blip xmlns:r="http://schemas.openxmlformats.org/officeDocument/2006/relationships" r:embed="rId5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 l="5754" r="5754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442E2C61-2683-47CF-B459-1DDD9EDCBBBC}">
      <dsp:nvSpPr>
        <dsp:cNvPr id="0" name=""/>
        <dsp:cNvSpPr/>
      </dsp:nvSpPr>
      <dsp:spPr>
        <a:xfrm rot="10800000">
          <a:off x="920063" y="1754966"/>
          <a:ext cx="3384643" cy="270159"/>
        </a:xfrm>
        <a:prstGeom prst="homePlate">
          <a:avLst/>
        </a:prstGeom>
        <a:gradFill rotWithShape="0">
          <a:gsLst>
            <a:gs pos="0">
              <a:schemeClr val="accent3">
                <a:hueOff val="1138641"/>
                <a:satOff val="4243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1138641"/>
                <a:satOff val="4243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1138641"/>
                <a:satOff val="4243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9133" tIns="60960" rIns="113792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kern="1200" dirty="0" smtClean="0">
              <a:latin typeface="+mn-lt"/>
            </a:rPr>
            <a:t>Республика Башкортостан </a:t>
          </a:r>
          <a:r>
            <a:rPr lang="ru-RU" sz="1600" b="0" i="1" kern="1200" dirty="0" smtClean="0">
              <a:latin typeface="+mn-lt"/>
            </a:rPr>
            <a:t>с 2014 г.</a:t>
          </a:r>
          <a:endParaRPr lang="ru-RU" sz="1600" b="0" i="1" kern="1200" dirty="0">
            <a:latin typeface="+mn-lt"/>
          </a:endParaRPr>
        </a:p>
      </dsp:txBody>
      <dsp:txXfrm rot="10800000">
        <a:off x="987603" y="1754966"/>
        <a:ext cx="3317103" cy="270159"/>
      </dsp:txXfrm>
    </dsp:sp>
    <dsp:sp modelId="{CF18D2FA-E926-4FAB-BB54-FF93201AAB45}">
      <dsp:nvSpPr>
        <dsp:cNvPr id="0" name=""/>
        <dsp:cNvSpPr/>
      </dsp:nvSpPr>
      <dsp:spPr>
        <a:xfrm>
          <a:off x="784983" y="1754966"/>
          <a:ext cx="270159" cy="270159"/>
        </a:xfrm>
        <a:prstGeom prst="ellipse">
          <a:avLst/>
        </a:prstGeom>
        <a:blipFill>
          <a:blip xmlns:r="http://schemas.openxmlformats.org/officeDocument/2006/relationships"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96DCFB3D-4F83-421B-A654-9E528FC83653}">
      <dsp:nvSpPr>
        <dsp:cNvPr id="0" name=""/>
        <dsp:cNvSpPr/>
      </dsp:nvSpPr>
      <dsp:spPr>
        <a:xfrm rot="10800000">
          <a:off x="920063" y="2105770"/>
          <a:ext cx="3384643" cy="270159"/>
        </a:xfrm>
        <a:prstGeom prst="homePlate">
          <a:avLst/>
        </a:prstGeom>
        <a:gradFill rotWithShape="0">
          <a:gsLst>
            <a:gs pos="0">
              <a:schemeClr val="accent3">
                <a:hueOff val="1366369"/>
                <a:satOff val="5091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1366369"/>
                <a:satOff val="5091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1366369"/>
                <a:satOff val="5091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9133" tIns="60960" rIns="113792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0" u="none" kern="1200" dirty="0" smtClean="0">
              <a:latin typeface="+mn-lt"/>
            </a:rPr>
            <a:t>Тульская область </a:t>
          </a:r>
          <a:r>
            <a:rPr lang="ru-RU" sz="1600" b="0" i="1" kern="1200" dirty="0" smtClean="0">
              <a:latin typeface="+mn-lt"/>
            </a:rPr>
            <a:t>с 2015 г.</a:t>
          </a:r>
          <a:endParaRPr lang="ru-RU" sz="1600" b="0" i="1" kern="1200" dirty="0">
            <a:latin typeface="+mn-lt"/>
          </a:endParaRPr>
        </a:p>
      </dsp:txBody>
      <dsp:txXfrm rot="10800000">
        <a:off x="987603" y="2105770"/>
        <a:ext cx="3317103" cy="270159"/>
      </dsp:txXfrm>
    </dsp:sp>
    <dsp:sp modelId="{566A3A2F-1FED-4169-A30D-69A8E4BAC114}">
      <dsp:nvSpPr>
        <dsp:cNvPr id="0" name=""/>
        <dsp:cNvSpPr/>
      </dsp:nvSpPr>
      <dsp:spPr>
        <a:xfrm>
          <a:off x="784983" y="2105770"/>
          <a:ext cx="270159" cy="270159"/>
        </a:xfrm>
        <a:prstGeom prst="ellipse">
          <a:avLst/>
        </a:prstGeom>
        <a:blipFill>
          <a:blip xmlns:r="http://schemas.openxmlformats.org/officeDocument/2006/relationships"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 t="-22000" b="-22000"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  <dsp:sp modelId="{CD11CFBA-782F-4BAA-81B1-F6D54F35FDB2}">
      <dsp:nvSpPr>
        <dsp:cNvPr id="0" name=""/>
        <dsp:cNvSpPr/>
      </dsp:nvSpPr>
      <dsp:spPr>
        <a:xfrm rot="10800000">
          <a:off x="920063" y="2456575"/>
          <a:ext cx="3384643" cy="270159"/>
        </a:xfrm>
        <a:prstGeom prst="homePlate">
          <a:avLst/>
        </a:prstGeom>
        <a:gradFill rotWithShape="0">
          <a:gsLst>
            <a:gs pos="0">
              <a:schemeClr val="accent3">
                <a:hueOff val="1594097"/>
                <a:satOff val="5940"/>
                <a:lumOff val="0"/>
                <a:alphaOff val="0"/>
                <a:shade val="51000"/>
                <a:satMod val="130000"/>
              </a:schemeClr>
            </a:gs>
            <a:gs pos="80000">
              <a:schemeClr val="accent3">
                <a:hueOff val="1594097"/>
                <a:satOff val="5940"/>
                <a:lumOff val="0"/>
                <a:alphaOff val="0"/>
                <a:shade val="93000"/>
                <a:satMod val="130000"/>
              </a:schemeClr>
            </a:gs>
            <a:gs pos="100000">
              <a:schemeClr val="accent3">
                <a:hueOff val="1594097"/>
                <a:satOff val="594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19133" tIns="60960" rIns="113792" bIns="60960" numCol="1" spcCol="1270" anchor="ctr" anchorCtr="0">
          <a:noAutofit/>
        </a:bodyPr>
        <a:lstStyle/>
        <a:p>
          <a:pPr lvl="0" algn="l" defTabSz="711200" rtl="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b="0" i="1" kern="1200" dirty="0" smtClean="0">
              <a:latin typeface="+mn-lt"/>
            </a:rPr>
            <a:t>26 регионов РФ в 2016 г.</a:t>
          </a:r>
          <a:endParaRPr lang="ru-RU" sz="1600" b="0" i="1" kern="1200" dirty="0">
            <a:latin typeface="+mn-lt"/>
          </a:endParaRPr>
        </a:p>
      </dsp:txBody>
      <dsp:txXfrm rot="10800000">
        <a:off x="987603" y="2456575"/>
        <a:ext cx="3317103" cy="270159"/>
      </dsp:txXfrm>
    </dsp:sp>
    <dsp:sp modelId="{4E4801B7-25E9-4694-A6D9-A627672D29DA}">
      <dsp:nvSpPr>
        <dsp:cNvPr id="0" name=""/>
        <dsp:cNvSpPr/>
      </dsp:nvSpPr>
      <dsp:spPr>
        <a:xfrm>
          <a:off x="784983" y="2456575"/>
          <a:ext cx="270159" cy="270159"/>
        </a:xfrm>
        <a:prstGeom prst="ellipse">
          <a:avLst/>
        </a:prstGeom>
        <a:blipFill>
          <a:blip xmlns:r="http://schemas.openxmlformats.org/officeDocument/2006/relationships"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a:blip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5EBFEDE-DF6E-49F1-9734-B6386BF8CA51}">
      <dsp:nvSpPr>
        <dsp:cNvPr id="0" name=""/>
        <dsp:cNvSpPr/>
      </dsp:nvSpPr>
      <dsp:spPr>
        <a:xfrm>
          <a:off x="0" y="4064082"/>
          <a:ext cx="9786849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16EB38F-E4F3-44C6-803B-C79233F2CE3D}">
      <dsp:nvSpPr>
        <dsp:cNvPr id="0" name=""/>
        <dsp:cNvSpPr/>
      </dsp:nvSpPr>
      <dsp:spPr>
        <a:xfrm>
          <a:off x="0" y="2843103"/>
          <a:ext cx="9786849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BBDEA12-5B29-4492-8ADB-B7A8267F279C}">
      <dsp:nvSpPr>
        <dsp:cNvPr id="0" name=""/>
        <dsp:cNvSpPr/>
      </dsp:nvSpPr>
      <dsp:spPr>
        <a:xfrm>
          <a:off x="0" y="1622124"/>
          <a:ext cx="9786849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9579D515-F0DF-4B0A-9C64-1C998F2E9D28}">
      <dsp:nvSpPr>
        <dsp:cNvPr id="0" name=""/>
        <dsp:cNvSpPr/>
      </dsp:nvSpPr>
      <dsp:spPr>
        <a:xfrm>
          <a:off x="0" y="401145"/>
          <a:ext cx="9786849" cy="0"/>
        </a:xfrm>
        <a:prstGeom prst="line">
          <a:avLst/>
        </a:prstGeom>
        <a:noFill/>
        <a:ln w="25400" cap="flat" cmpd="sng" algn="ctr">
          <a:solidFill>
            <a:schemeClr val="accent3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A0F568E-E3AB-4E83-8C3A-A7BB9A0D1F36}">
      <dsp:nvSpPr>
        <dsp:cNvPr id="0" name=""/>
        <dsp:cNvSpPr/>
      </dsp:nvSpPr>
      <dsp:spPr>
        <a:xfrm>
          <a:off x="2544580" y="864"/>
          <a:ext cx="7242269" cy="40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ГРБС: департамент ЖКХ, энергетики и регулирования тарифов</a:t>
          </a:r>
          <a:endParaRPr lang="ru-RU" sz="1800" kern="1200" dirty="0"/>
        </a:p>
      </dsp:txBody>
      <dsp:txXfrm>
        <a:off x="2544580" y="864"/>
        <a:ext cx="7242269" cy="400281"/>
      </dsp:txXfrm>
    </dsp:sp>
    <dsp:sp modelId="{EC990351-BACE-4967-A72F-704155AB42ED}">
      <dsp:nvSpPr>
        <dsp:cNvPr id="0" name=""/>
        <dsp:cNvSpPr/>
      </dsp:nvSpPr>
      <dsp:spPr>
        <a:xfrm>
          <a:off x="0" y="864"/>
          <a:ext cx="2544580" cy="400281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Городская среда</a:t>
          </a:r>
          <a:endParaRPr lang="ru-RU" sz="1800" kern="1200" dirty="0"/>
        </a:p>
      </dsp:txBody>
      <dsp:txXfrm>
        <a:off x="19544" y="20408"/>
        <a:ext cx="2505492" cy="380737"/>
      </dsp:txXfrm>
    </dsp:sp>
    <dsp:sp modelId="{B0D6ACBC-B6FD-4CF8-BE8E-F847DC15A892}">
      <dsp:nvSpPr>
        <dsp:cNvPr id="0" name=""/>
        <dsp:cNvSpPr/>
      </dsp:nvSpPr>
      <dsp:spPr>
        <a:xfrm>
          <a:off x="0" y="401145"/>
          <a:ext cx="9786849" cy="800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Финансирование проектов по благоустройству дворов многоквартирных домов и общественных территорий. Источники финансовой помощи – областной и федеральный бюджеты.</a:t>
          </a:r>
          <a:endParaRPr lang="ru-RU" sz="1800" kern="1200" dirty="0"/>
        </a:p>
      </dsp:txBody>
      <dsp:txXfrm>
        <a:off x="0" y="401145"/>
        <a:ext cx="9786849" cy="800683"/>
      </dsp:txXfrm>
    </dsp:sp>
    <dsp:sp modelId="{9813D16D-D150-422C-A808-09531DE8C905}">
      <dsp:nvSpPr>
        <dsp:cNvPr id="0" name=""/>
        <dsp:cNvSpPr/>
      </dsp:nvSpPr>
      <dsp:spPr>
        <a:xfrm>
          <a:off x="2544580" y="1221843"/>
          <a:ext cx="7242269" cy="40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ГРБС: департамент ЖКХ, энергетики и регулирования тарифов</a:t>
          </a:r>
          <a:endParaRPr lang="ru-RU" sz="1800" kern="1200" dirty="0"/>
        </a:p>
      </dsp:txBody>
      <dsp:txXfrm>
        <a:off x="2544580" y="1221843"/>
        <a:ext cx="7242269" cy="400281"/>
      </dsp:txXfrm>
    </dsp:sp>
    <dsp:sp modelId="{41EC0C48-2A91-4570-A2BD-9479DA21FA5F}">
      <dsp:nvSpPr>
        <dsp:cNvPr id="0" name=""/>
        <dsp:cNvSpPr/>
      </dsp:nvSpPr>
      <dsp:spPr>
        <a:xfrm>
          <a:off x="0" y="1221843"/>
          <a:ext cx="2544580" cy="400281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Места отдыха жителей</a:t>
          </a:r>
          <a:endParaRPr lang="ru-RU" sz="1800" kern="1200" dirty="0"/>
        </a:p>
      </dsp:txBody>
      <dsp:txXfrm>
        <a:off x="19544" y="1241387"/>
        <a:ext cx="2505492" cy="380737"/>
      </dsp:txXfrm>
    </dsp:sp>
    <dsp:sp modelId="{6E7E79EF-EB2F-42F1-8374-D77BD2F26B04}">
      <dsp:nvSpPr>
        <dsp:cNvPr id="0" name=""/>
        <dsp:cNvSpPr/>
      </dsp:nvSpPr>
      <dsp:spPr>
        <a:xfrm>
          <a:off x="0" y="1622124"/>
          <a:ext cx="9786849" cy="800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Финансирование за счет средств субсидий из федерального и областного бюджетов обустройства мест массового отдыха жителей.</a:t>
          </a:r>
          <a:endParaRPr lang="ru-RU" sz="1800" kern="1200" dirty="0"/>
        </a:p>
      </dsp:txBody>
      <dsp:txXfrm>
        <a:off x="0" y="1622124"/>
        <a:ext cx="9786849" cy="800683"/>
      </dsp:txXfrm>
    </dsp:sp>
    <dsp:sp modelId="{ABBEDFB6-27CA-4B93-AC09-26DE6196A52C}">
      <dsp:nvSpPr>
        <dsp:cNvPr id="0" name=""/>
        <dsp:cNvSpPr/>
      </dsp:nvSpPr>
      <dsp:spPr>
        <a:xfrm>
          <a:off x="2544580" y="2442822"/>
          <a:ext cx="7242269" cy="40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ГРБС: департамент культуры</a:t>
          </a:r>
          <a:endParaRPr lang="ru-RU" sz="1800" kern="1200" dirty="0"/>
        </a:p>
      </dsp:txBody>
      <dsp:txXfrm>
        <a:off x="2544580" y="2442822"/>
        <a:ext cx="7242269" cy="400281"/>
      </dsp:txXfrm>
    </dsp:sp>
    <dsp:sp modelId="{1EAE8058-0D49-42A6-9900-9F4E0853580F}">
      <dsp:nvSpPr>
        <dsp:cNvPr id="0" name=""/>
        <dsp:cNvSpPr/>
      </dsp:nvSpPr>
      <dsp:spPr>
        <a:xfrm>
          <a:off x="0" y="2442822"/>
          <a:ext cx="2544580" cy="400281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Культура</a:t>
          </a:r>
          <a:endParaRPr lang="ru-RU" sz="1800" kern="1200" dirty="0"/>
        </a:p>
      </dsp:txBody>
      <dsp:txXfrm>
        <a:off x="19544" y="2462366"/>
        <a:ext cx="2505492" cy="380737"/>
      </dsp:txXfrm>
    </dsp:sp>
    <dsp:sp modelId="{970F76BF-E4BF-4C5F-B04D-5E48C0F3CD14}">
      <dsp:nvSpPr>
        <dsp:cNvPr id="0" name=""/>
        <dsp:cNvSpPr/>
      </dsp:nvSpPr>
      <dsp:spPr>
        <a:xfrm>
          <a:off x="0" y="2843103"/>
          <a:ext cx="9786849" cy="800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Субсидии из областного и федерального бюджетов на капитальный ремонт и укрепление материально-технической базы муниципальных учреждений культуры.</a:t>
          </a:r>
          <a:endParaRPr lang="ru-RU" sz="1800" kern="1200" dirty="0"/>
        </a:p>
      </dsp:txBody>
      <dsp:txXfrm>
        <a:off x="0" y="2843103"/>
        <a:ext cx="9786849" cy="800683"/>
      </dsp:txXfrm>
    </dsp:sp>
    <dsp:sp modelId="{04BD8A34-D18C-4B61-9D11-4EC2EF898D44}">
      <dsp:nvSpPr>
        <dsp:cNvPr id="0" name=""/>
        <dsp:cNvSpPr/>
      </dsp:nvSpPr>
      <dsp:spPr>
        <a:xfrm>
          <a:off x="2544580" y="3663800"/>
          <a:ext cx="7242269" cy="400281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b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ГРБС: департамент территориального развития</a:t>
          </a:r>
          <a:endParaRPr lang="ru-RU" sz="1800" kern="1200" dirty="0"/>
        </a:p>
      </dsp:txBody>
      <dsp:txXfrm>
        <a:off x="2544580" y="3663800"/>
        <a:ext cx="7242269" cy="400281"/>
      </dsp:txXfrm>
    </dsp:sp>
    <dsp:sp modelId="{377BC9D7-A323-4735-8DCC-4E363308EA7B}">
      <dsp:nvSpPr>
        <dsp:cNvPr id="0" name=""/>
        <dsp:cNvSpPr/>
      </dsp:nvSpPr>
      <dsp:spPr>
        <a:xfrm>
          <a:off x="0" y="3663800"/>
          <a:ext cx="2544580" cy="400281"/>
        </a:xfrm>
        <a:prstGeom prst="round2SameRect">
          <a:avLst>
            <a:gd name="adj1" fmla="val 16670"/>
            <a:gd name="adj2" fmla="val 0"/>
          </a:avLst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34290" tIns="34290" rIns="34290" bIns="3429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Местная инициатива</a:t>
          </a:r>
          <a:endParaRPr lang="ru-RU" sz="1800" kern="1200" dirty="0"/>
        </a:p>
      </dsp:txBody>
      <dsp:txXfrm>
        <a:off x="19544" y="3683344"/>
        <a:ext cx="2505492" cy="380737"/>
      </dsp:txXfrm>
    </dsp:sp>
    <dsp:sp modelId="{84DAAEA2-3D9F-4947-A6F7-50C6D03BA7C7}">
      <dsp:nvSpPr>
        <dsp:cNvPr id="0" name=""/>
        <dsp:cNvSpPr/>
      </dsp:nvSpPr>
      <dsp:spPr>
        <a:xfrm>
          <a:off x="0" y="4064082"/>
          <a:ext cx="9786849" cy="80068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4290" tIns="34290" rIns="34290" bIns="34290" numCol="1" spcCol="1270" anchor="t" anchorCtr="0">
          <a:noAutofit/>
        </a:bodyPr>
        <a:lstStyle/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Субсидия и иной межбюджетный трансферт из областного бюджета на решение первоочередных проблем в отраслях образования, культуры, массового спорта и иных сферах деятельности местной власти. Средства распределяются по обращениям депутатов Ярославской областной Думы.</a:t>
          </a:r>
          <a:endParaRPr lang="ru-RU" sz="1800" kern="1200" dirty="0"/>
        </a:p>
      </dsp:txBody>
      <dsp:txXfrm>
        <a:off x="0" y="4064082"/>
        <a:ext cx="9786849" cy="800683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B25891C9-B0BA-414F-89BC-4CE9B07B1362}">
      <dsp:nvSpPr>
        <dsp:cNvPr id="0" name=""/>
        <dsp:cNvSpPr/>
      </dsp:nvSpPr>
      <dsp:spPr>
        <a:xfrm>
          <a:off x="0" y="1181"/>
          <a:ext cx="9822475" cy="0"/>
        </a:xfrm>
        <a:prstGeom prst="line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3E40A1-422C-499A-9FBB-2825AEF410C2}">
      <dsp:nvSpPr>
        <dsp:cNvPr id="0" name=""/>
        <dsp:cNvSpPr/>
      </dsp:nvSpPr>
      <dsp:spPr>
        <a:xfrm>
          <a:off x="0" y="1181"/>
          <a:ext cx="1964495" cy="2418368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Рекомендуемая повестка собрания</a:t>
          </a:r>
          <a:endParaRPr lang="ru-RU" sz="1800" kern="1200" dirty="0"/>
        </a:p>
      </dsp:txBody>
      <dsp:txXfrm>
        <a:off x="0" y="1181"/>
        <a:ext cx="1964495" cy="2418368"/>
      </dsp:txXfrm>
    </dsp:sp>
    <dsp:sp modelId="{01718828-0A91-4E52-9CBE-20FE44040DB5}">
      <dsp:nvSpPr>
        <dsp:cNvPr id="0" name=""/>
        <dsp:cNvSpPr/>
      </dsp:nvSpPr>
      <dsp:spPr>
        <a:xfrm>
          <a:off x="2111832" y="29610"/>
          <a:ext cx="7710642" cy="5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1. О поддержке проекта инициативного бюджетирования.</a:t>
          </a:r>
          <a:endParaRPr lang="ru-RU" sz="1800" kern="1200" dirty="0"/>
        </a:p>
      </dsp:txBody>
      <dsp:txXfrm>
        <a:off x="2111832" y="29610"/>
        <a:ext cx="7710642" cy="568576"/>
      </dsp:txXfrm>
    </dsp:sp>
    <dsp:sp modelId="{413E7EB8-32C7-4F3C-B854-530D71C1549F}">
      <dsp:nvSpPr>
        <dsp:cNvPr id="0" name=""/>
        <dsp:cNvSpPr/>
      </dsp:nvSpPr>
      <dsp:spPr>
        <a:xfrm>
          <a:off x="1964495" y="598187"/>
          <a:ext cx="785798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9E225BEC-576C-4909-9296-1405D4745D69}">
      <dsp:nvSpPr>
        <dsp:cNvPr id="0" name=""/>
        <dsp:cNvSpPr/>
      </dsp:nvSpPr>
      <dsp:spPr>
        <a:xfrm>
          <a:off x="2111832" y="626615"/>
          <a:ext cx="7710642" cy="5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2. О целесообразности средствами жителей софинансировать проект (рекомендуемый уровень – не более 10 % от стоимости проекта).</a:t>
          </a:r>
          <a:endParaRPr lang="ru-RU" sz="1800" kern="1200" dirty="0"/>
        </a:p>
      </dsp:txBody>
      <dsp:txXfrm>
        <a:off x="2111832" y="626615"/>
        <a:ext cx="7710642" cy="568576"/>
      </dsp:txXfrm>
    </dsp:sp>
    <dsp:sp modelId="{A47954EF-D8A0-4E0E-8841-FB8E64CE6446}">
      <dsp:nvSpPr>
        <dsp:cNvPr id="0" name=""/>
        <dsp:cNvSpPr/>
      </dsp:nvSpPr>
      <dsp:spPr>
        <a:xfrm>
          <a:off x="1964495" y="1195192"/>
          <a:ext cx="785798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8BDD4E80-F039-4BAF-BD8C-9824DF3F51B1}">
      <dsp:nvSpPr>
        <dsp:cNvPr id="0" name=""/>
        <dsp:cNvSpPr/>
      </dsp:nvSpPr>
      <dsp:spPr>
        <a:xfrm>
          <a:off x="2111832" y="1223620"/>
          <a:ext cx="7710642" cy="5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4770" tIns="64770" rIns="64770" bIns="64770" numCol="1" spcCol="1270" anchor="ctr" anchorCtr="0">
          <a:noAutofit/>
        </a:bodyPr>
        <a:lstStyle/>
        <a:p>
          <a:pPr lvl="0" algn="l" defTabSz="7556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700" kern="1200" dirty="0" smtClean="0"/>
            <a:t>3. О целесообразности привлечения жителей к безвозмездному выполнению работ (рекомендуемый уровень участия – не более 20 % от стоимости проекта).</a:t>
          </a:r>
          <a:endParaRPr lang="ru-RU" sz="1700" kern="1200" dirty="0"/>
        </a:p>
      </dsp:txBody>
      <dsp:txXfrm>
        <a:off x="2111832" y="1223620"/>
        <a:ext cx="7710642" cy="568576"/>
      </dsp:txXfrm>
    </dsp:sp>
    <dsp:sp modelId="{24AEBDEB-644D-4466-8A9C-E3327A80A40D}">
      <dsp:nvSpPr>
        <dsp:cNvPr id="0" name=""/>
        <dsp:cNvSpPr/>
      </dsp:nvSpPr>
      <dsp:spPr>
        <a:xfrm>
          <a:off x="1964495" y="1792197"/>
          <a:ext cx="785798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  <dsp:sp modelId="{6454078D-FFBE-4BCC-B233-482550711BDB}">
      <dsp:nvSpPr>
        <dsp:cNvPr id="0" name=""/>
        <dsp:cNvSpPr/>
      </dsp:nvSpPr>
      <dsp:spPr>
        <a:xfrm>
          <a:off x="2111832" y="1820626"/>
          <a:ext cx="7710642" cy="568576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kern="1200" dirty="0" smtClean="0"/>
            <a:t>4. О формировании состава инициативной группы (рекомендуемое число участников – 3 чел.).</a:t>
          </a:r>
          <a:endParaRPr lang="ru-RU" sz="1800" kern="1200" dirty="0"/>
        </a:p>
      </dsp:txBody>
      <dsp:txXfrm>
        <a:off x="2111832" y="1820626"/>
        <a:ext cx="7710642" cy="568576"/>
      </dsp:txXfrm>
    </dsp:sp>
    <dsp:sp modelId="{7B596E35-D18F-4AAA-AF72-333EC1B80286}">
      <dsp:nvSpPr>
        <dsp:cNvPr id="0" name=""/>
        <dsp:cNvSpPr/>
      </dsp:nvSpPr>
      <dsp:spPr>
        <a:xfrm>
          <a:off x="1964495" y="2389202"/>
          <a:ext cx="7857980" cy="0"/>
        </a:xfrm>
        <a:prstGeom prst="line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CDA5B9-2AC3-4615-A085-1AA1373E25F3}">
      <dsp:nvSpPr>
        <dsp:cNvPr id="0" name=""/>
        <dsp:cNvSpPr/>
      </dsp:nvSpPr>
      <dsp:spPr>
        <a:xfrm>
          <a:off x="15" y="5223"/>
          <a:ext cx="9666350" cy="4621731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lt1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800" b="1" kern="1200" dirty="0" smtClean="0"/>
            <a:t>Состав паспорта проекта:</a:t>
          </a:r>
          <a:endParaRPr lang="ru-RU" sz="1800" b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Название проекта, место реализации, количество жителей МО или внутригородского района, микрорайона;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Описание проекта, в т.ч.:</a:t>
          </a:r>
          <a:endParaRPr lang="ru-RU" sz="1800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i="1" kern="1200" dirty="0" smtClean="0"/>
            <a:t>вопрос местного значения;</a:t>
          </a:r>
          <a:endParaRPr lang="ru-RU" sz="1800" i="1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i="1" kern="1200" dirty="0" smtClean="0"/>
            <a:t>проблема, для устранения которой он предложен;</a:t>
          </a:r>
          <a:endParaRPr lang="ru-RU" sz="1800" i="1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i="1" kern="1200" dirty="0" smtClean="0"/>
            <a:t>ожидаемые последствия реализации;</a:t>
          </a:r>
          <a:endParaRPr lang="ru-RU" sz="1800" i="1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i="1" kern="1200" dirty="0" smtClean="0"/>
            <a:t>количество и состав благополучателей; </a:t>
          </a:r>
          <a:endParaRPr lang="ru-RU" sz="1800" i="1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i="1" kern="1200" dirty="0" smtClean="0"/>
            <a:t>продолжительность реализации;</a:t>
          </a:r>
          <a:endParaRPr lang="ru-RU" sz="1800" i="1" kern="1200" dirty="0"/>
        </a:p>
        <a:p>
          <a:pPr marL="342900" lvl="2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i="1" kern="1200" dirty="0" smtClean="0"/>
            <a:t>состав и стоимость проекта.</a:t>
          </a:r>
          <a:endParaRPr lang="ru-RU" sz="1800" i="1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Планируемые источники финансирования проекта;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Планируемый нефинансовый вклад в реализацию проекта;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Результат учета мнения жителей;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Сведения о видеозаписи мероприятия с участием жителей;</a:t>
          </a:r>
          <a:endParaRPr lang="ru-RU" sz="1800" kern="1200" dirty="0"/>
        </a:p>
        <a:p>
          <a:pPr marL="171450" lvl="1" indent="-171450" algn="l" defTabSz="8001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1800" kern="1200" dirty="0" smtClean="0"/>
            <a:t>Описание использования СМИ, информационных стендов.</a:t>
          </a:r>
          <a:endParaRPr lang="ru-RU" sz="1800" kern="1200" dirty="0"/>
        </a:p>
      </dsp:txBody>
      <dsp:txXfrm>
        <a:off x="15" y="5223"/>
        <a:ext cx="9666350" cy="4621731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List3">
  <dgm:title val=""/>
  <dgm:desc val=""/>
  <dgm:catLst>
    <dgm:cat type="list" pri="14000"/>
    <dgm:cat type="convert" pri="3000"/>
    <dgm:cat type="picture" pri="27000"/>
    <dgm:cat type="pictureconvert" pri="27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w" for="ch" forName="composite" refType="w"/>
      <dgm:constr type="h" for="ch" forName="composite" refType="h"/>
      <dgm:constr type="h" for="ch" forName="spacing" refType="h" refFor="ch" refForName="composite" fact="0.25"/>
      <dgm:constr type="h" for="ch" forName="spacing" refType="w" op="lte" fact="0.1"/>
      <dgm:constr type="primFontSz" for="des" ptType="node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l" for="ch" forName="imgShp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l" for="ch" forName="txShp" refType="w" refFor="ch" refForName="imgShp" fact="0.5"/>
              <dgm:constr type="lMarg" for="ch" forName="txShp" refType="w" refFor="ch" refForName="imgShp" fact="1.25"/>
            </dgm:constrLst>
          </dgm:if>
          <dgm:else name="Name3">
            <dgm:constrLst>
              <dgm:constr type="w" for="ch" forName="imgShp" refType="w" fact="0.335"/>
              <dgm:constr type="h" for="ch" forName="imgShp" refType="w" refFor="ch" refForName="imgShp" op="equ"/>
              <dgm:constr type="h" for="ch" forName="imgShp" refType="h" op="lte"/>
              <dgm:constr type="ctrY" for="ch" forName="imgShp" refType="h" fact="0.5"/>
              <dgm:constr type="r" for="ch" forName="imgShp" refType="w"/>
              <dgm:constr type="w" for="ch" forName="txShp" refType="w" op="equ" fact="0.665"/>
              <dgm:constr type="h" for="ch" forName="txShp" refType="h" refFor="ch" refForName="imgShp" op="equ"/>
              <dgm:constr type="ctrY" for="ch" forName="txShp" refType="h" fact="0.5"/>
              <dgm:constr type="r" for="ch" forName="txShp" refType="ctrX" refFor="ch" refForName="imgShp"/>
              <dgm:constr type="rMarg" for="ch" forName="txShp" refType="w" refFor="ch" refForName="imgShp" fact="1.25"/>
            </dgm:constrLst>
          </dgm:else>
        </dgm:choose>
        <dgm:ruleLst/>
        <dgm:layoutNode name="imgShp" styleLbl="fgImgPlace1">
          <dgm:alg type="sp"/>
          <dgm:shape xmlns:r="http://schemas.openxmlformats.org/officeDocument/2006/relationships" type="ellipse" r:blip="" blipPhldr="1">
            <dgm:adjLst/>
          </dgm:shape>
          <dgm:presOf/>
          <dgm:constrLst/>
          <dgm:ruleLst/>
        </dgm:layoutNode>
        <dgm:layoutNode name="txShp">
          <dgm:varLst>
            <dgm:bulletEnabled val="1"/>
          </dgm:varLst>
          <dgm:alg type="tx"/>
          <dgm:choose name="Name4">
            <dgm:if name="Name5" func="var" arg="dir" op="equ" val="norm">
              <dgm:shape xmlns:r="http://schemas.openxmlformats.org/officeDocument/2006/relationships" rot="180" type="homePlate" r:blip="" zOrderOff="-1">
                <dgm:adjLst/>
              </dgm:shape>
            </dgm:if>
            <dgm:else name="Name6">
              <dgm:shape xmlns:r="http://schemas.openxmlformats.org/officeDocument/2006/relationships" type="homePlate" r:blip="" zOrderOff="-1">
                <dgm:adjLst/>
              </dgm:shape>
            </dgm:else>
          </dgm:choose>
          <dgm:presOf axis="desOrSelf" ptType="node"/>
          <dgm:constrLst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forEach name="Name7" axis="followSib" ptType="sibTrans" cnt="1">
        <dgm:layoutNode name="spacing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11/layout/TabList">
  <dgm:title val="Список вкладок"/>
  <dgm:desc val="Служит для отображения непоследовательных или сгруппированных блоков данных. Рекомендуется использовать для списков с текстом уровня 1 небольшого объема. Первый текст уровня 2 отображается рядом с текстом уровня 1, а остальной текст уровня 2 — под текстом уровня 1."/>
  <dgm:catLst>
    <dgm:cat type="list" pri="4500"/>
    <dgm:cat type="officeonline" pri="110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12">
          <dgm:prSet phldr="1"/>
        </dgm:pt>
        <dgm:pt modelId="20">
          <dgm:prSet phldr="1"/>
        </dgm:pt>
        <dgm:pt modelId="21">
          <dgm:prSet phldr="1"/>
        </dgm:pt>
        <dgm:pt modelId="22">
          <dgm:prSet phldr="1"/>
        </dgm:pt>
        <dgm:pt modelId="30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0" srcId="0" destId="10" srcOrd="0" destOrd="0"/>
        <dgm:cxn modelId="41" srcId="10" destId="11" srcOrd="0" destOrd="0"/>
        <dgm:cxn modelId="42" srcId="10" destId="12" srcOrd="0" destOrd="0"/>
        <dgm:cxn modelId="50" srcId="0" destId="20" srcOrd="1" destOrd="0"/>
        <dgm:cxn modelId="51" srcId="20" destId="21" srcOrd="1" destOrd="0"/>
        <dgm:cxn modelId="52" srcId="20" destId="22" srcOrd="1" destOrd="0"/>
        <dgm:cxn modelId="60" srcId="0" destId="30" srcOrd="2" destOrd="0"/>
        <dgm:cxn modelId="61" srcId="30" destId="31" srcOrd="2" destOrd="0"/>
        <dgm:cxn modelId="62" srcId="30" destId="32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30" srcId="0" destId="10" srcOrd="0" destOrd="0"/>
        <dgm:cxn modelId="4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50" srcId="0" destId="10" srcOrd="0" destOrd="0"/>
        <dgm:cxn modelId="60" srcId="0" destId="20" srcOrd="1" destOrd="0"/>
        <dgm:cxn modelId="70" srcId="0" destId="30" srcOrd="2" destOrd="0"/>
        <dgm:cxn modelId="80" srcId="0" destId="40" srcOrd="3" destOrd="0"/>
      </dgm:cxnLst>
      <dgm:bg/>
      <dgm:whole/>
    </dgm:dataModel>
  </dgm:clrData>
  <dgm:layoutNode name="Name0">
    <dgm:varLst>
      <dgm:chMax/>
      <dgm:chPref val="3"/>
      <dgm:dir/>
      <dgm:animOne val="branch"/>
      <dgm:animLvl val="lvl"/>
    </dgm:varLst>
    <dgm:alg type="lin">
      <dgm:param type="linDir" val="fromT"/>
    </dgm:alg>
    <dgm:shape xmlns:r="http://schemas.openxmlformats.org/officeDocument/2006/relationships" r:blip="">
      <dgm:adjLst/>
    </dgm:shape>
    <dgm:constrLst>
      <dgm:constr type="w" for="ch" forName="Child" refType="w"/>
      <dgm:constr type="h" for="ch" forName="Child" refType="h" fact="0.6667"/>
      <dgm:constr type="primFontSz" for="des" forName="Parent" op="equ" val="65"/>
      <dgm:constr type="primFontSz" for="des" forName="Child" op="equ" val="65"/>
      <dgm:constr type="primFontSz" for="des" forName="FirstChild" op="equ" val="65"/>
      <dgm:constr type="primFontSz" for="des" forName="Child" refType="primFontSz" refFor="des" refForName="Parent" op="lte"/>
      <dgm:constr type="primFontSz" for="des" forName="FirstChild" refType="primFontSz" refFor="des" refForName="Parent" op="lte"/>
      <dgm:constr type="primFontSz" for="des" forName="Child" refType="primFontSz" refFor="des" refForName="FirstChild" op="lte"/>
      <dgm:constr type="w" for="ch" forName="composite" refType="w"/>
      <dgm:constr type="h" for="ch" forName="composite" refType="h" fact="0.3333"/>
      <dgm:constr type="sp" refType="h" refFor="ch" refForName="composite" op="equ" fact="0.05"/>
      <dgm:constr type="h" for="ch" forName="sibTrans" refType="h" refFor="ch" refForName="composite" op="equ" fact="0.05"/>
      <dgm:constr type="w" for="ch" forName="sibTrans" refType="h" refFor="ch" refForName="sibTrans" op="equ"/>
    </dgm:constrLst>
    <dgm:forEach name="nodesForEach" axis="ch" ptType="node">
      <dgm:layoutNode name="composite">
        <dgm:alg type="composite"/>
        <dgm:shape xmlns:r="http://schemas.openxmlformats.org/officeDocument/2006/relationships" r:blip="">
          <dgm:adjLst/>
        </dgm:shape>
        <dgm:choose name="Name1">
          <dgm:if name="Name2" func="var" arg="dir" op="equ" val="norm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l" for="ch" forName="FirstChild" refType="w" fact="0.26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l" for="ch" forName="Parent" refType="w" fact="0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if>
          <dgm:else name="Name3">
            <dgm:constrLst>
              <dgm:constr type="l" for="ch" forName="Accent" refType="w" fact="0"/>
              <dgm:constr type="b" for="ch" forName="Accent" refType="h"/>
              <dgm:constr type="w" for="ch" forName="Accent" refType="w"/>
              <dgm:constr type="h" for="ch" forName="Accent" refType="h" fact="0"/>
              <dgm:constr type="r" for="ch" forName="FirstChild" refType="w" fact="0.74"/>
              <dgm:constr type="t" for="ch" forName="FirstChild" refType="h" fact="0"/>
              <dgm:constr type="w" for="ch" forName="FirstChild" refType="w" fact="0.74"/>
              <dgm:constr type="h" for="ch" forName="FirstChild" refType="h"/>
              <dgm:constr type="r" for="ch" forName="Parent" refType="w"/>
              <dgm:constr type="t" for="ch" forName="Parent" refType="h" fact="0"/>
              <dgm:constr type="w" for="ch" forName="Parent" refType="w" fact="0.26"/>
              <dgm:constr type="h" for="ch" forName="Parent" refType="h"/>
            </dgm:constrLst>
          </dgm:else>
        </dgm:choose>
        <dgm:layoutNode name="FirstChild" styleLbl="revTx">
          <dgm:varLst>
            <dgm:chMax val="0"/>
            <dgm:chPref val="0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  <dgm:param type="txAnchorVertCh" val="b"/>
                <dgm:param type="parTxRTLAlign" val="l"/>
              </dgm:alg>
            </dgm:if>
            <dgm:else name="Name6">
              <dgm:alg type="tx">
                <dgm:param type="parTxLTRAlign" val="r"/>
                <dgm:param type="shpTxLTRAlignCh" val="r"/>
                <dgm:param type="txAnchorVert" val="b"/>
                <dgm:param type="txAnchorVertCh" val="b"/>
                <dgm:param type="parTxRTLAlign" val="r"/>
              </dgm:alg>
            </dgm:else>
          </dgm:choose>
          <dgm:shape xmlns:r="http://schemas.openxmlformats.org/officeDocument/2006/relationships" type="rect" r:blip="">
            <dgm:adjLst/>
          </dgm:shape>
          <dgm:choose name="Name7">
            <dgm:if name="Name8" axis="ch" ptType="node" func="cnt" op="gte" val="1">
              <dgm:presOf axis="ch desOrSelf" ptType="node node" st="1 1" cnt="1 0"/>
            </dgm:if>
            <dgm:else name="Name9">
              <dgm:presOf/>
            </dgm:else>
          </dgm:choose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Parent" styleLbl="alignNode1">
          <dgm:varLst>
            <dgm:chMax val="3"/>
            <dgm:chPref val="3"/>
            <dgm:bulletEnabled val="1"/>
          </dgm:varLst>
          <dgm:alg type="tx">
            <dgm:param type="shpTxLTRAlignCh" val="ctr"/>
            <dgm:param type="txAnchorVertCh" val="mid"/>
          </dgm:alg>
          <dgm:shape xmlns:r="http://schemas.openxmlformats.org/officeDocument/2006/relationships" type="round2SameRect" r:blip="">
            <dgm:adjLst>
              <dgm:adj idx="1" val="0.1667"/>
              <dgm:adj idx="2" val="0"/>
            </dgm:adjLst>
          </dgm:shape>
          <dgm:presOf axis="self" ptType="node"/>
          <dgm:constrLst>
            <dgm:constr type="lMarg" refType="primFontSz" fact="0.15"/>
            <dgm:constr type="rMarg" refType="primFontSz" fact="0.15"/>
            <dgm:constr type="tMarg" refType="primFontSz" fact="0.15"/>
            <dgm:constr type="bMarg" refType="primFontSz" fact="0.15"/>
          </dgm:constrLst>
          <dgm:ruleLst>
            <dgm:rule type="primFontSz" val="5" fact="NaN" max="NaN"/>
          </dgm:ruleLst>
        </dgm:layoutNode>
        <dgm:layoutNode name="Accent" styleLbl="parChTrans1D1">
          <dgm:alg type="sp"/>
          <dgm:shape xmlns:r="http://schemas.openxmlformats.org/officeDocument/2006/relationships" type="line" r:blip="" zOrderOff="-99999">
            <dgm:adjLst/>
          </dgm:shape>
          <dgm:presOf/>
        </dgm:layoutNode>
      </dgm:layoutNode>
      <dgm:choose name="Name10">
        <dgm:if name="Name11" axis="ch" ptType="node" st="2" cnt="1" func="cnt" op="gte" val="1">
          <dgm:layoutNode name="Child" styleLbl="revTx">
            <dgm:varLst>
              <dgm:chMax val="0"/>
              <dgm:chPref val="0"/>
              <dgm:bulletEnabled val="1"/>
            </dgm:varLst>
            <dgm:choose name="Name12">
              <dgm:if name="Name13" func="var" arg="dir" op="equ" val="norm">
                <dgm:alg type="tx">
                  <dgm:param type="stBulletLvl" val="1"/>
                  <dgm:param type="parTxLTRAlign" val="l"/>
                  <dgm:param type="parTxRTLAlign" val="l"/>
                  <dgm:param type="txAnchorVert" val="t"/>
                </dgm:alg>
              </dgm:if>
              <dgm:else name="Name14">
                <dgm:alg type="tx">
                  <dgm:param type="stBulletLvl" val="1"/>
                  <dgm:param type="parTxLTRAlign" val="r"/>
                  <dgm:param type="shpTxLTRAlignCh" val="r"/>
                  <dgm:param type="txAnchorVert" val="t"/>
                  <dgm:param type="parTxRTLAlign" val="r"/>
                </dgm:alg>
              </dgm:else>
            </dgm:choose>
            <dgm:shape xmlns:r="http://schemas.openxmlformats.org/officeDocument/2006/relationships" type="rect" r:blip="">
              <dgm:adjLst/>
            </dgm:shape>
            <dgm:presOf axis="ch desOrSelf" ptType="node node" st="2 1" cnt="0 0"/>
            <dgm:constrLst>
              <dgm:constr type="lMarg" refType="primFontSz" fact="0.15"/>
              <dgm:constr type="rMarg" refType="primFontSz" fact="0.15"/>
              <dgm:constr type="tMarg" refType="primFontSz" fact="0.15"/>
              <dgm:constr type="bMarg" refType="primFontSz" fact="0.15"/>
            </dgm:constrLst>
            <dgm:ruleLst>
              <dgm:rule type="primFontSz" val="5" fact="NaN" max="NaN"/>
            </dgm:ruleLst>
          </dgm:layoutNode>
        </dgm:if>
        <dgm:else name="Name15"/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default">
  <dgm:title val=""/>
  <dgm:desc val=""/>
  <dgm:catLst>
    <dgm:cat type="list" pri="4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 val="exact"/>
    </dgm:varLst>
    <dgm:choose name="Name0">
      <dgm:if name="Name1" func="var" arg="dir" op="equ" val="norm">
        <dgm:alg type="snake">
          <dgm:param type="grDir" val="tL"/>
          <dgm:param type="flowDir" val="row"/>
          <dgm:param type="contDir" val="sameDir"/>
          <dgm:param type="off" val="ctr"/>
        </dgm:alg>
      </dgm:if>
      <dgm:else name="Name2">
        <dgm:alg type="snake">
          <dgm:param type="grDir" val="tR"/>
          <dgm:param type="flowDir" val="row"/>
          <dgm:param type="contDir" val="sameDir"/>
          <dgm:param type="off" val="ct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node" refType="w"/>
      <dgm:constr type="h" for="ch" forName="node" refType="w" refFor="ch" refForName="node" fact="0.6"/>
      <dgm:constr type="w" for="ch" forName="sibTrans" refType="w" refFor="ch" refForName="node" fact="0.1"/>
      <dgm:constr type="sp" refType="w" refFor="ch" refForName="sibTrans"/>
      <dgm:constr type="primFontSz" for="ch" forName="node" op="equ" val="65"/>
    </dgm:constrLst>
    <dgm:ruleLst/>
    <dgm:forEach name="Name3" axis="ch" ptType="node">
      <dgm:layoutNode name="node">
        <dgm:varLst>
          <dgm:bulletEnabled val="1"/>
        </dgm:varLst>
        <dgm:alg type="tx"/>
        <dgm:shape xmlns:r="http://schemas.openxmlformats.org/officeDocument/2006/relationships" type="rect" r:blip="">
          <dgm:adjLst/>
        </dgm:shape>
        <dgm:presOf axis="desOrSelf" ptType="node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forEach name="Name4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StepDownProcess">
  <dgm:title val=""/>
  <dgm:desc val=""/>
  <dgm:catLst>
    <dgm:cat type="process" pri="16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60" srcId="0" destId="10" srcOrd="0" destOrd="0"/>
        <dgm:cxn modelId="12" srcId="10" destId="11" srcOrd="0" destOrd="0"/>
        <dgm:cxn modelId="70" srcId="0" destId="20" srcOrd="1" destOrd="0"/>
        <dgm:cxn modelId="22" srcId="20" destId="21" srcOrd="0" destOrd="0"/>
        <dgm:cxn modelId="8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t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t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hoose name="Name3">
      <dgm:if name="Name4" func="var" arg="dir" op="equ" val="norm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if>
      <dgm:else name="Name5">
        <dgm:constrLst>
          <dgm:constr type="alignOff" forName="rootnode" val="0.48"/>
          <dgm:constr type="primFontSz" for="des" forName="ParentText" val="65"/>
          <dgm:constr type="primFontSz" for="des" forName="ChildText" refType="primFontSz" refFor="des" refForName="ParentText" op="lte"/>
          <dgm:constr type="w" for="ch" forName="composite" refType="w"/>
          <dgm:constr type="h" for="ch" forName="composite" refType="h"/>
          <dgm:constr type="sp" refType="h" refFor="ch" refForName="composite" op="equ" fact="-0.38"/>
        </dgm:constrLst>
      </dgm:else>
    </dgm:choose>
    <dgm:forEach name="nodesForEach" axis="ch" ptType="node">
      <dgm:layoutNode name="composite">
        <dgm:alg type="composite">
          <dgm:param type="ar" val="1.2439"/>
        </dgm:alg>
        <dgm:shape xmlns:r="http://schemas.openxmlformats.org/officeDocument/2006/relationships" r:blip="">
          <dgm:adjLst/>
        </dgm:shape>
        <dgm:choose name="Name6">
          <dgm:if name="Name7" func="var" arg="dir" op="equ" val="norm">
            <dgm:constrLst>
              <dgm:constr type="l" for="ch" forName="bentUpArrow1" refType="w" fact="0.0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refFor="ch" refForName="ParentText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refFor="ch" refForName="ParentText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if>
          <dgm:else name="Name8">
            <dgm:constrLst>
              <dgm:constr type="r" for="ch" forName="bentUpArrow1" refType="w" fact="0.97"/>
              <dgm:constr type="t" for="ch" forName="bentUpArrow1" refType="h" fact="0.524"/>
              <dgm:constr type="w" for="ch" forName="bentUpArrow1" refType="w" fact="0.3844"/>
              <dgm:constr type="h" for="ch" forName="bentUpArrow1" refType="h" fact="0.42"/>
              <dgm:constr type="l" for="ch" forName="ParentText" refType="w" fact="0.4316"/>
              <dgm:constr type="t" for="ch" forName="ParentText" refType="h" fact="0"/>
              <dgm:constr type="w" for="ch" forName="ParentText" refType="w" fact="0.5684"/>
              <dgm:constr type="h" for="ch" forName="ParentText" refType="h" fact="0.4949"/>
              <dgm:constr type="l" for="ch" forName="ChildText" refType="w" fact="0"/>
              <dgm:constr type="t" for="ch" forName="ChildText" refType="h" fact="0.05"/>
              <dgm:constr type="w" for="ch" forName="ChildText" refType="w" fact="0.4134"/>
              <dgm:constr type="h" for="ch" forName="ChildText" refType="h" fact="0.4"/>
              <dgm:constr type="l" for="ch" forName="FinalChildText" refType="w" fact="0"/>
              <dgm:constr type="t" for="ch" forName="FinalChildText" refType="h" fact="0.05"/>
              <dgm:constr type="w" for="ch" forName="FinalChildText" refType="w" fact="0.4134"/>
              <dgm:constr type="h" for="ch" forName="FinalChildText" refType="h" fact="0.4"/>
            </dgm:constrLst>
          </dgm:else>
        </dgm:choose>
        <dgm:choose name="Name9">
          <dgm:if name="Name10" axis="followSib" ptType="node" func="cnt" op="gte" val="1">
            <dgm:layoutNode name="bentUpArrow1" styleLbl="alignImgPlace1">
              <dgm:alg type="sp"/>
              <dgm:choose name="Name11">
                <dgm:if name="Name12" func="var" arg="dir" op="equ" val="norm">
                  <dgm:shape xmlns:r="http://schemas.openxmlformats.org/officeDocument/2006/relationships" rot="90" type="bentUpArrow" r:blip="">
                    <dgm:adjLst>
                      <dgm:adj idx="1" val="0.3284"/>
                      <dgm:adj idx="2" val="0.25"/>
                      <dgm:adj idx="3" val="0.3578"/>
                    </dgm:adjLst>
                  </dgm:shape>
                </dgm:if>
                <dgm:else name="Name13">
                  <dgm:shape xmlns:r="http://schemas.openxmlformats.org/officeDocument/2006/relationships" rot="180" type="bentArrow" r:blip="">
                    <dgm:adjLst>
                      <dgm:adj idx="1" val="0.3284"/>
                      <dgm:adj idx="2" val="0.25"/>
                      <dgm:adj idx="3" val="0.3578"/>
                      <dgm:adj idx="4" val="0"/>
                    </dgm:adjLst>
                  </dgm:shape>
                </dgm:else>
              </dgm:choose>
              <dgm:presOf/>
            </dgm:layoutNode>
          </dgm:if>
          <dgm:else name="Name14"/>
        </dgm:choose>
        <dgm:layoutNode name="ParentText" styleLbl="node1">
          <dgm:varLst>
            <dgm:chMax val="1"/>
            <dgm:chPref val="1"/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667"/>
            </dgm:adjLst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15">
          <dgm:if name="Name16" axis="followSib" ptType="node" func="cnt" op="equ" val="0">
            <dgm:choose name="Name17">
              <dgm:if name="Name18" axis="ch" ptType="node" func="cnt" op="gte" val="1">
                <dgm:layoutNode name="FinalChildText" styleLbl="revTx">
                  <dgm:varLst>
                    <dgm:chMax val="0"/>
                    <dgm:chPref val="0"/>
                    <dgm:bulletEnabled val="1"/>
                  </dgm:varLst>
                  <dgm:alg type="tx">
                    <dgm:param type="stBulletLvl" val="1"/>
                    <dgm:param type="txAnchorVertCh" val="mid"/>
                    <dgm:param type="parTxLTRAlign" val="l"/>
                  </dgm:alg>
                  <dgm:shape xmlns:r="http://schemas.openxmlformats.org/officeDocument/2006/relationships" type="rect" r:blip="">
                    <dgm:adjLst/>
                  </dgm:shape>
                  <dgm:presOf axis="des" ptType="node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9"/>
            </dgm:choose>
          </dgm:if>
          <dgm:else name="Name20">
            <dgm:layoutNode name="ChildText" styleLbl="revTx">
              <dgm:varLst>
                <dgm:chMax val="0"/>
                <dgm:chPref val="0"/>
                <dgm:bulletEnabled val="1"/>
              </dgm:varLst>
              <dgm:alg type="tx">
                <dgm:param type="stBulletLvl" val="1"/>
                <dgm:param type="txAnchorVertCh" val="mid"/>
                <dgm:param type="parTxLTRAlign" val="l"/>
              </dgm:alg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else>
        </dgm:choos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3FE6EF1-9117-4D60-A7C8-E54CF3FDCAA3}" type="datetimeFigureOut">
              <a:rPr lang="ru-RU" smtClean="0"/>
              <a:t>27.03.2017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49688" y="9430218"/>
            <a:ext cx="2946400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3757FF-7471-4EB3-8CEE-E657C7733839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210338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6256CAF-B910-4E49-BD29-CDC2380E35B1}" type="datetimeFigureOut">
              <a:rPr lang="ru-RU" smtClean="0"/>
              <a:t>27.03.2017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712788" y="746125"/>
            <a:ext cx="537210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90E1845-355F-4755-A443-DB896B619005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447955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10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11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12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13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14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964977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1200" y="746125"/>
            <a:ext cx="5375275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>
              <a:solidFill>
                <a:schemeClr val="accent5">
                  <a:lumMod val="50000"/>
                </a:schemeClr>
              </a:solidFill>
            </a:endParaRPr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712788" y="746125"/>
            <a:ext cx="5372100" cy="3721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sz="1200" dirty="0" smtClean="0">
              <a:solidFill>
                <a:schemeClr val="accent5">
                  <a:lumMod val="50000"/>
                </a:schemeClr>
              </a:solidFill>
            </a:endParaRPr>
          </a:p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6DBC500D-BB65-4A19-9E11-9D104535B322}" type="slidenum">
              <a:rPr lang="ru-RU" smtClean="0"/>
              <a:pPr>
                <a:defRPr/>
              </a:pPr>
              <a:t>9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359411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42951" y="2130432"/>
            <a:ext cx="84201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485901" y="3886201"/>
            <a:ext cx="69342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F823DA-4B57-448B-A1F0-C5F2BA548E63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4106993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A219A8E-421A-4C0A-8BDB-44308A390F51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810731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7181850" y="274640"/>
            <a:ext cx="222885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95300" y="274640"/>
            <a:ext cx="652145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C565FE-7370-436C-82C8-2E3C9CC7DE8E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477764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BB91AD-497D-49EE-A927-809D6789838E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800772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82507" y="4406906"/>
            <a:ext cx="84201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2507" y="2906713"/>
            <a:ext cx="84201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1E53EBD-DDE1-4A07-A726-F42436823148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711095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9530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5035550" y="1600204"/>
            <a:ext cx="437515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7A4207-E427-43A0-9DCF-A2DE02C855C3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609541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535116"/>
            <a:ext cx="437687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95300" y="2174876"/>
            <a:ext cx="437687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5032116" y="1535116"/>
            <a:ext cx="4378590" cy="63976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5032116" y="2174876"/>
            <a:ext cx="4378590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9DCA354-99C1-493E-908B-9FE485095E23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932185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230EFB-67C6-45A1-AC5A-BC88BFEA7102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990857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898239-EEC9-4190-A391-BFB6A1380E66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456222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7" y="273050"/>
            <a:ext cx="3259006" cy="11620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872972" y="273054"/>
            <a:ext cx="5537729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95307" y="1435103"/>
            <a:ext cx="3259006" cy="469106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02964A-35BE-4988-B4F7-A71414055066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3729842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41645" y="4800604"/>
            <a:ext cx="5943600" cy="56673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941645" y="612775"/>
            <a:ext cx="59436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941645" y="5367342"/>
            <a:ext cx="5943600" cy="8048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362DB37-624C-4206-B8D4-FB35EC685611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8160785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FFEFD1"/>
            </a:gs>
            <a:gs pos="0">
              <a:schemeClr val="bg1"/>
            </a:gs>
            <a:gs pos="100000">
              <a:schemeClr val="accent3">
                <a:lumMod val="40000"/>
                <a:lumOff val="60000"/>
              </a:schemeClr>
            </a:gs>
          </a:gsLst>
          <a:path path="circle">
            <a:fillToRect r="100000" b="100000"/>
          </a:path>
          <a:tileRect l="-100000" t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95300" y="274639"/>
            <a:ext cx="89154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95300" y="1600204"/>
            <a:ext cx="89154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95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3138F5-CBA5-40BA-9B59-4AA7A617F31D}" type="datetime1">
              <a:rPr lang="ru-RU" smtClean="0"/>
              <a:t>27.03.2017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384550" y="6356355"/>
            <a:ext cx="31369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7099300" y="6356355"/>
            <a:ext cx="231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0CAC86-4FE7-4D00-A422-A0E31BE578CC}" type="slidenum">
              <a:rPr lang="ru-RU" smtClean="0"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1418372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.jpeg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7" Type="http://schemas.openxmlformats.org/officeDocument/2006/relationships/image" Target="../media/image1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6.png"/><Relationship Id="rId5" Type="http://schemas.openxmlformats.org/officeDocument/2006/relationships/image" Target="../media/image15.png"/><Relationship Id="rId4" Type="http://schemas.openxmlformats.org/officeDocument/2006/relationships/image" Target="../media/image14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8" Type="http://schemas.microsoft.com/office/2007/relationships/diagramDrawing" Target="../diagrams/drawing6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6.xml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6.xml"/><Relationship Id="rId5" Type="http://schemas.openxmlformats.org/officeDocument/2006/relationships/diagramLayout" Target="../diagrams/layout6.xml"/><Relationship Id="rId4" Type="http://schemas.openxmlformats.org/officeDocument/2006/relationships/diagramData" Target="../diagrams/data6.xml"/></Relationships>
</file>

<file path=ppt/slides/_rels/slide2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13" Type="http://schemas.microsoft.com/office/2007/relationships/diagramDrawing" Target="../diagrams/drawing2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1.xml"/><Relationship Id="rId12" Type="http://schemas.openxmlformats.org/officeDocument/2006/relationships/diagramColors" Target="../diagrams/colors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11" Type="http://schemas.openxmlformats.org/officeDocument/2006/relationships/diagramQuickStyle" Target="../diagrams/quickStyle2.xml"/><Relationship Id="rId5" Type="http://schemas.openxmlformats.org/officeDocument/2006/relationships/diagramLayout" Target="../diagrams/layout1.xml"/><Relationship Id="rId10" Type="http://schemas.openxmlformats.org/officeDocument/2006/relationships/diagramLayout" Target="../diagrams/layout2.xml"/><Relationship Id="rId4" Type="http://schemas.openxmlformats.org/officeDocument/2006/relationships/diagramData" Target="../diagrams/data1.xml"/><Relationship Id="rId9" Type="http://schemas.openxmlformats.org/officeDocument/2006/relationships/diagramData" Target="../diagrams/data2.xml"/></Relationships>
</file>

<file path=ppt/slides/_rels/slide3.xml.rels><?xml version="1.0" encoding="UTF-8" standalone="yes"?>
<Relationships xmlns="http://schemas.openxmlformats.org/package/2006/relationships"><Relationship Id="rId8" Type="http://schemas.microsoft.com/office/2007/relationships/diagramDrawing" Target="../diagrams/drawing3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3.xml"/><Relationship Id="rId5" Type="http://schemas.openxmlformats.org/officeDocument/2006/relationships/diagramLayout" Target="../diagrams/layout3.xml"/><Relationship Id="rId4" Type="http://schemas.openxmlformats.org/officeDocument/2006/relationships/diagramData" Target="../diagrams/data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8" Type="http://schemas.microsoft.com/office/2007/relationships/diagramDrawing" Target="../diagrams/drawing4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4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4.xml"/><Relationship Id="rId5" Type="http://schemas.openxmlformats.org/officeDocument/2006/relationships/diagramLayout" Target="../diagrams/layout4.xml"/><Relationship Id="rId4" Type="http://schemas.openxmlformats.org/officeDocument/2006/relationships/diagramData" Target="../diagrams/data4.xml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5.xml"/><Relationship Id="rId3" Type="http://schemas.openxmlformats.org/officeDocument/2006/relationships/image" Target="../media/image1.jpeg"/><Relationship Id="rId7" Type="http://schemas.openxmlformats.org/officeDocument/2006/relationships/diagramColors" Target="../diagrams/colors5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5.xml"/><Relationship Id="rId5" Type="http://schemas.openxmlformats.org/officeDocument/2006/relationships/diagramLayout" Target="../diagrams/layout5.xml"/><Relationship Id="rId4" Type="http://schemas.openxmlformats.org/officeDocument/2006/relationships/diagramData" Target="../diagrams/data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0" y="6333943"/>
            <a:ext cx="9906000" cy="33855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ru-RU" sz="1600" dirty="0" smtClean="0">
                <a:latin typeface="Microsoft Sans Serif" panose="020B0604020202020204" pitchFamily="34" charset="0"/>
                <a:cs typeface="Microsoft Sans Serif" panose="020B0604020202020204" pitchFamily="34" charset="0"/>
              </a:rPr>
              <a:t>март 2017 год</a:t>
            </a:r>
            <a:endParaRPr lang="ru-RU" sz="1600" dirty="0">
              <a:latin typeface="Microsoft Sans Serif" panose="020B0604020202020204" pitchFamily="34" charset="0"/>
              <a:cs typeface="Microsoft Sans Serif" panose="020B0604020202020204" pitchFamily="34" charset="0"/>
            </a:endParaRPr>
          </a:p>
        </p:txBody>
      </p:sp>
      <p:sp>
        <p:nvSpPr>
          <p:cNvPr id="7" name="Title 1"/>
          <p:cNvSpPr txBox="1">
            <a:spLocks/>
          </p:cNvSpPr>
          <p:nvPr/>
        </p:nvSpPr>
        <p:spPr>
          <a:xfrm>
            <a:off x="0" y="2680984"/>
            <a:ext cx="9906000" cy="1224136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3000" b="1" dirty="0" smtClean="0">
                <a:latin typeface="+mn-lt"/>
                <a:ea typeface="ＭＳ Ｐゴシック"/>
                <a:cs typeface="ＭＳ Ｐゴシック"/>
              </a:rPr>
              <a:t>Алгоритм реализации губернаторского проекта</a:t>
            </a:r>
          </a:p>
          <a:p>
            <a:r>
              <a:rPr lang="ru-RU" sz="3600" b="1" dirty="0" smtClean="0">
                <a:latin typeface="+mn-lt"/>
                <a:ea typeface="ＭＳ Ｐゴシック"/>
                <a:cs typeface="ＭＳ Ｐゴシック"/>
              </a:rPr>
              <a:t>«Решаем вместе!»</a:t>
            </a:r>
          </a:p>
        </p:txBody>
      </p:sp>
      <p:pic>
        <p:nvPicPr>
          <p:cNvPr id="10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0240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" name="Title 1"/>
          <p:cNvSpPr txBox="1">
            <a:spLocks/>
          </p:cNvSpPr>
          <p:nvPr/>
        </p:nvSpPr>
        <p:spPr>
          <a:xfrm>
            <a:off x="544980" y="190937"/>
            <a:ext cx="9217024" cy="818423"/>
          </a:xfrm>
          <a:prstGeom prst="rect">
            <a:avLst/>
          </a:prstGeom>
        </p:spPr>
        <p:txBody>
          <a:bodyPr/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2000" dirty="0" smtClean="0">
                <a:latin typeface="+mn-lt"/>
                <a:ea typeface="ＭＳ Ｐゴシック"/>
                <a:cs typeface="ＭＳ Ｐゴシック"/>
              </a:rPr>
              <a:t>Департамент территориального развития</a:t>
            </a:r>
          </a:p>
          <a:p>
            <a:r>
              <a:rPr lang="ru-RU" sz="2000" dirty="0" smtClean="0">
                <a:latin typeface="+mn-lt"/>
                <a:ea typeface="ＭＳ Ｐゴシック"/>
                <a:cs typeface="ＭＳ Ｐゴシック"/>
              </a:rPr>
              <a:t>Ярославской области</a:t>
            </a:r>
            <a:endParaRPr lang="en-US" sz="2000" dirty="0" smtClean="0">
              <a:latin typeface="+mn-lt"/>
              <a:ea typeface="ＭＳ Ｐゴシック"/>
              <a:cs typeface="ＭＳ Ｐゴシック"/>
            </a:endParaRPr>
          </a:p>
        </p:txBody>
      </p:sp>
    </p:spTree>
    <p:extLst>
      <p:ext uri="{BB962C8B-B14F-4D97-AF65-F5344CB8AC3E}">
        <p14:creationId xmlns:p14="http://schemas.microsoft.com/office/powerpoint/2010/main" val="3042284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 вправо 14"/>
          <p:cNvSpPr/>
          <p:nvPr/>
        </p:nvSpPr>
        <p:spPr>
          <a:xfrm rot="18778695">
            <a:off x="2027852" y="2711172"/>
            <a:ext cx="775860" cy="411830"/>
          </a:xfrm>
          <a:prstGeom prst="rightArrow">
            <a:avLst>
              <a:gd name="adj1" fmla="val 50000"/>
              <a:gd name="adj2" fmla="val 54836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10</a:t>
            </a:fld>
            <a:endParaRPr lang="ru-RU" dirty="0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79092324"/>
              </p:ext>
            </p:extLst>
          </p:nvPr>
        </p:nvGraphicFramePr>
        <p:xfrm>
          <a:off x="156440" y="3341278"/>
          <a:ext cx="4085390" cy="286512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86125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241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4387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Показатель вклада 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в проект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400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баллов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 т.ч.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34021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Финансовый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в</a:t>
                      </a: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клад жителей, ИП, юр. лиц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150 баллов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Финансовый вклад местного бюджета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200 баллов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8121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Нефинансовый вклад жителей, ИП, юр. лиц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50 </a:t>
                      </a:r>
                    </a:p>
                    <a:p>
                      <a:pPr algn="ctr"/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баллов</a:t>
                      </a:r>
                      <a:endParaRPr lang="ru-RU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5" name="Плюс 4"/>
          <p:cNvSpPr/>
          <p:nvPr/>
        </p:nvSpPr>
        <p:spPr>
          <a:xfrm>
            <a:off x="4591050" y="3933056"/>
            <a:ext cx="720080" cy="720080"/>
          </a:xfrm>
          <a:prstGeom prst="mathPlu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2468952"/>
              </p:ext>
            </p:extLst>
          </p:nvPr>
        </p:nvGraphicFramePr>
        <p:xfrm>
          <a:off x="2792760" y="1988840"/>
          <a:ext cx="4320480" cy="7010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3263691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056789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683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Показатель</a:t>
                      </a:r>
                      <a:r>
                        <a:rPr lang="ru-RU" sz="2000" baseline="0" dirty="0" smtClean="0"/>
                        <a:t> интегральной оценки</a:t>
                      </a:r>
                      <a:endParaRPr lang="ru-RU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>
                          <a:ln>
                            <a:noFill/>
                          </a:ln>
                          <a:effectLst/>
                        </a:rPr>
                        <a:t>1000 баллов</a:t>
                      </a:r>
                      <a:endParaRPr lang="ru-RU" sz="20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graphicFrame>
        <p:nvGraphicFramePr>
          <p:cNvPr id="22" name="Таблица 2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66518301"/>
              </p:ext>
            </p:extLst>
          </p:nvPr>
        </p:nvGraphicFramePr>
        <p:xfrm>
          <a:off x="5601072" y="3335681"/>
          <a:ext cx="4124284" cy="350520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88849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1235790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630761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Показатель участия </a:t>
                      </a:r>
                    </a:p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в проекте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600</a:t>
                      </a:r>
                      <a:endParaRPr lang="en-US" sz="1800" b="1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ru-RU" sz="1800" b="1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баллов</a:t>
                      </a:r>
                      <a:endParaRPr lang="ru-RU" sz="1800" b="1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00362">
                <a:tc gridSpan="2">
                  <a:txBody>
                    <a:bodyPr/>
                    <a:lstStyle/>
                    <a:p>
                      <a:pPr algn="ctr"/>
                      <a:r>
                        <a:rPr lang="ru-RU" sz="1400" dirty="0" smtClean="0">
                          <a:solidFill>
                            <a:schemeClr val="tx1"/>
                          </a:solidFill>
                        </a:rPr>
                        <a:t>в т.ч.</a:t>
                      </a:r>
                      <a:endParaRPr lang="ru-RU" sz="1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algn="ctr"/>
                      <a:endParaRPr lang="ru-RU" sz="1400" dirty="0">
                        <a:ln>
                          <a:noFill/>
                        </a:ln>
                        <a:solidFill>
                          <a:srgbClr val="0070C0"/>
                        </a:solidFill>
                        <a:effectLst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510616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Охват жителей области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250 баллов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2324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Охват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</a:t>
                      </a:r>
                      <a:r>
                        <a:rPr lang="ru-RU" sz="1800" baseline="0" dirty="0" err="1" smtClean="0">
                          <a:solidFill>
                            <a:schemeClr val="tx1"/>
                          </a:solidFill>
                        </a:rPr>
                        <a:t>благополучателей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200 баллов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5302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Поддержка проекта </a:t>
                      </a:r>
                    </a:p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на собрании жителей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100 баллов</a:t>
                      </a:r>
                      <a:endParaRPr lang="ru-RU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  <a:tr h="53028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Информационная открытость проекта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50 </a:t>
                      </a:r>
                    </a:p>
                    <a:p>
                      <a:pPr algn="ctr"/>
                      <a:r>
                        <a:rPr lang="ru-RU" sz="1800" b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баллов</a:t>
                      </a:r>
                      <a:endParaRPr lang="ru-RU" sz="1800" b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5"/>
                  </a:ext>
                </a:extLst>
              </a:tr>
            </a:tbl>
          </a:graphicData>
        </a:graphic>
      </p:graphicFrame>
      <p:sp>
        <p:nvSpPr>
          <p:cNvPr id="24" name="Стрелка вправо 23"/>
          <p:cNvSpPr/>
          <p:nvPr/>
        </p:nvSpPr>
        <p:spPr>
          <a:xfrm rot="13378695">
            <a:off x="7077492" y="2702090"/>
            <a:ext cx="775860" cy="411830"/>
          </a:xfrm>
          <a:prstGeom prst="rightArrow">
            <a:avLst>
              <a:gd name="adj1" fmla="val 50000"/>
              <a:gd name="adj2" fmla="val 54836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2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Конкурсный отбор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проектов инициативного бюджетирования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13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3648" y="998145"/>
            <a:ext cx="9886098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ea typeface="Calibri" panose="020F0502020204030204" pitchFamily="34" charset="0"/>
              </a:rPr>
              <a:t>К отбору допускаются </a:t>
            </a:r>
            <a:r>
              <a:rPr lang="ru-RU" dirty="0">
                <a:solidFill>
                  <a:srgbClr val="000000"/>
                </a:solidFill>
                <a:ea typeface="Calibri" panose="020F0502020204030204" pitchFamily="34" charset="0"/>
              </a:rPr>
              <a:t>проекты инициативного бюджетирования:</a:t>
            </a:r>
          </a:p>
          <a:p>
            <a:pPr algn="ctr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ea typeface="Calibri" panose="020F0502020204030204" pitchFamily="34" charset="0"/>
              </a:rPr>
              <a:t>1. Соответствующие целям </a:t>
            </a:r>
            <a:r>
              <a:rPr lang="ru-RU" dirty="0" smtClean="0">
                <a:solidFill>
                  <a:srgbClr val="000000"/>
                </a:solidFill>
                <a:ea typeface="Calibri" panose="020F0502020204030204" pitchFamily="34" charset="0"/>
              </a:rPr>
              <a:t>межбюджетных трансфертов.</a:t>
            </a:r>
            <a:endParaRPr lang="ru-RU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 algn="ctr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ea typeface="Calibri" panose="020F0502020204030204" pitchFamily="34" charset="0"/>
              </a:rPr>
              <a:t>2. Имеющие паспорта проектов, оформленные по установленной </a:t>
            </a:r>
            <a:r>
              <a:rPr lang="ru-RU" dirty="0" smtClean="0">
                <a:solidFill>
                  <a:srgbClr val="000000"/>
                </a:solidFill>
                <a:ea typeface="Calibri" panose="020F0502020204030204" pitchFamily="34" charset="0"/>
              </a:rPr>
              <a:t>форме</a:t>
            </a:r>
            <a:r>
              <a:rPr lang="ru-RU" sz="1600" dirty="0" smtClean="0">
                <a:solidFill>
                  <a:srgbClr val="000000"/>
                </a:solidFill>
                <a:ea typeface="Calibri" panose="020F0502020204030204" pitchFamily="34" charset="0"/>
              </a:rPr>
              <a:t>.</a:t>
            </a:r>
            <a:endParaRPr lang="ru-RU" sz="1600" dirty="0"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956610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 вправо 14"/>
          <p:cNvSpPr/>
          <p:nvPr/>
        </p:nvSpPr>
        <p:spPr>
          <a:xfrm rot="18778695">
            <a:off x="2315884" y="2694114"/>
            <a:ext cx="775860" cy="411830"/>
          </a:xfrm>
          <a:prstGeom prst="rightArrow">
            <a:avLst>
              <a:gd name="adj1" fmla="val 50000"/>
              <a:gd name="adj2" fmla="val 54836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11</a:t>
            </a:fld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8321199"/>
                  </p:ext>
                </p:extLst>
              </p:nvPr>
            </p:nvGraphicFramePr>
            <p:xfrm>
              <a:off x="178456" y="3341278"/>
              <a:ext cx="2830328" cy="2446274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750699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1079629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</a:tblGrid>
                  <a:tr h="4843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Финансовый вклад жителей, ИП,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юр. лиц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150</a:t>
                          </a:r>
                          <a:endParaRPr lang="en-US" sz="18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8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% жит −</m:t>
                                    </m:r>
                                    <m:func>
                                      <m:funcPr>
                                        <m:ctrlPr>
                                          <a:rPr lang="en-US" sz="1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 b="0" i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min</m:t>
                                        </m:r>
                                      </m:fName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%</m:t>
                                        </m:r>
                                      </m:e>
                                    </m:func>
                                    <m:r>
                                      <a:rPr lang="ru-RU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 </m:t>
                                    </m:r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en-US" sz="1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 b="0" i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max</m:t>
                                        </m:r>
                                      </m:fName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% −</m:t>
                                        </m:r>
                                        <m:func>
                                          <m:funcPr>
                                            <m:ctrlPr>
                                              <a:rPr lang="en-US" sz="1800" b="0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 b="0" i="0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min</m:t>
                                            </m:r>
                                          </m:fName>
                                          <m:e>
                                            <m:r>
                                              <a:rPr lang="en-US" sz="1800" b="0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%</m:t>
                                            </m:r>
                                          </m:e>
                                        </m:func>
                                      </m:e>
                                    </m:func>
                                  </m:den>
                                </m:f>
                                <m:r>
                                  <a:rPr lang="ru-RU" sz="18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×</m:t>
                                </m:r>
                                <m:r>
                                  <a:rPr lang="ru-RU" sz="1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150</m:t>
                                </m:r>
                              </m:oMath>
                            </m:oMathPara>
                          </a14:m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21296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Установленные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значения:</a:t>
                          </a:r>
                        </a:p>
                        <a:p>
                          <a:pPr algn="l"/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min % - 0;</a:t>
                          </a:r>
                        </a:p>
                        <a:p>
                          <a:pPr algn="l"/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max % - 10 %.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498321199"/>
                  </p:ext>
                </p:extLst>
              </p:nvPr>
            </p:nvGraphicFramePr>
            <p:xfrm>
              <a:off x="178456" y="3341278"/>
              <a:ext cx="2830328" cy="2446274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750699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20000"/>
                        </a:ext>
                      </a:extLst>
                    </a:gridCol>
                    <a:gridCol w="1079629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Финансовый вклад жителей, ИП,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юр. лиц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150</a:t>
                          </a:r>
                          <a:endParaRPr lang="en-US" sz="18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8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10000"/>
                      </a:ext>
                    </a:extLst>
                  </a:tr>
                  <a:tr h="617474">
                    <a:tc grid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3"/>
                          <a:stretch>
                            <a:fillRect t="-153465" b="-164356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10001"/>
                      </a:ext>
                    </a:extLst>
                  </a:tr>
                  <a:tr h="91440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Установленные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значения:</a:t>
                          </a:r>
                        </a:p>
                        <a:p>
                          <a:pPr algn="l"/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min % - 0;</a:t>
                          </a:r>
                        </a:p>
                        <a:p>
                          <a:pPr algn="l"/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max % - 10 %.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Плюс 4"/>
          <p:cNvSpPr/>
          <p:nvPr/>
        </p:nvSpPr>
        <p:spPr>
          <a:xfrm>
            <a:off x="2898676" y="3958976"/>
            <a:ext cx="720080" cy="720080"/>
          </a:xfrm>
          <a:prstGeom prst="mathPlu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4" name="Стрелка вправо 23"/>
          <p:cNvSpPr/>
          <p:nvPr/>
        </p:nvSpPr>
        <p:spPr>
          <a:xfrm rot="13378695">
            <a:off x="6861470" y="2711172"/>
            <a:ext cx="775860" cy="411830"/>
          </a:xfrm>
          <a:prstGeom prst="rightArrow">
            <a:avLst>
              <a:gd name="adj1" fmla="val 50000"/>
              <a:gd name="adj2" fmla="val 54836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2" name="Плюс 11"/>
          <p:cNvSpPr/>
          <p:nvPr/>
        </p:nvSpPr>
        <p:spPr>
          <a:xfrm>
            <a:off x="6258669" y="3958976"/>
            <a:ext cx="720080" cy="720080"/>
          </a:xfrm>
          <a:prstGeom prst="mathPlu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Таблица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2002382"/>
                  </p:ext>
                </p:extLst>
              </p:nvPr>
            </p:nvGraphicFramePr>
            <p:xfrm>
              <a:off x="6897216" y="3351117"/>
              <a:ext cx="2830328" cy="2451926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750699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1079629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</a:tblGrid>
                  <a:tr h="4843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Нефинансовый вклад жителей, ИП,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юр. лиц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50</a:t>
                          </a:r>
                          <a:endParaRPr lang="en-US" sz="18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8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212968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% нефин</m:t>
                                    </m:r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en-US" sz="1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 b="0" i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max</m:t>
                                        </m:r>
                                      </m:fName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% </m:t>
                                        </m:r>
                                      </m:e>
                                    </m:func>
                                  </m:den>
                                </m:f>
                                <m:r>
                                  <a:rPr lang="ru-RU" sz="18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×</m:t>
                                </m:r>
                                <m:r>
                                  <a:rPr lang="ru-RU" sz="1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50</m:t>
                                </m:r>
                              </m:oMath>
                            </m:oMathPara>
                          </a14:m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21296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Установленные значения:</a:t>
                          </a:r>
                        </a:p>
                        <a:p>
                          <a:pPr algn="l"/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max % - 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20 %.</a:t>
                          </a:r>
                        </a:p>
                        <a:p>
                          <a:pPr algn="l"/>
                          <a:endParaRPr lang="ru-RU" sz="1800" baseline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Таблица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42002382"/>
                  </p:ext>
                </p:extLst>
              </p:nvPr>
            </p:nvGraphicFramePr>
            <p:xfrm>
              <a:off x="6897216" y="3351117"/>
              <a:ext cx="2830328" cy="2451926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750699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20000"/>
                        </a:ext>
                      </a:extLst>
                    </a:gridCol>
                    <a:gridCol w="1079629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Нефинансовый вклад жителей, ИП,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юр. лиц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50</a:t>
                          </a:r>
                          <a:endParaRPr lang="en-US" sz="18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8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10000"/>
                      </a:ext>
                    </a:extLst>
                  </a:tr>
                  <a:tr h="623126">
                    <a:tc grid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4"/>
                          <a:stretch>
                            <a:fillRect t="-151961" b="-147059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10001"/>
                      </a:ext>
                    </a:extLst>
                  </a:tr>
                  <a:tr h="91440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Установленные значения:</a:t>
                          </a:r>
                        </a:p>
                        <a:p>
                          <a:pPr algn="l"/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max % - 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20 %.</a:t>
                          </a:r>
                        </a:p>
                        <a:p>
                          <a:pPr algn="l"/>
                          <a:endParaRPr lang="ru-RU" sz="1800" baseline="0" dirty="0" smtClean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1000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Таблица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0840023"/>
                  </p:ext>
                </p:extLst>
              </p:nvPr>
            </p:nvGraphicFramePr>
            <p:xfrm>
              <a:off x="3512840" y="3357023"/>
              <a:ext cx="2830328" cy="2451799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750699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1079629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</a:tblGrid>
                  <a:tr h="48438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Финансовый вклад местного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бюджета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200</a:t>
                          </a:r>
                          <a:endParaRPr lang="en-US" sz="18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8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212968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% бюд</m:t>
                                    </m:r>
                                    <m:r>
                                      <a:rPr lang="ru-RU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 panose="02040503050406030204" pitchFamily="18" charset="0"/>
                                      </a:rPr>
                                      <m:t>ж</m:t>
                                    </m:r>
                                    <m:r>
                                      <a:rPr lang="ru-RU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 −</m:t>
                                    </m:r>
                                    <m:func>
                                      <m:funcPr>
                                        <m:ctrlPr>
                                          <a:rPr lang="en-US" sz="1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 b="0" i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min</m:t>
                                        </m:r>
                                      </m:fName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%</m:t>
                                        </m:r>
                                      </m:e>
                                    </m:func>
                                    <m:r>
                                      <a:rPr lang="ru-RU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 </m:t>
                                    </m:r>
                                  </m:num>
                                  <m:den>
                                    <m:func>
                                      <m:funcPr>
                                        <m:ctrlPr>
                                          <a:rPr lang="en-US" sz="1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</m:ctrlPr>
                                      </m:funcPr>
                                      <m:fName>
                                        <m:r>
                                          <m:rPr>
                                            <m:sty m:val="p"/>
                                          </m:rPr>
                                          <a:rPr lang="en-US" sz="1800" b="0" i="0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 panose="02040503050406030204" pitchFamily="18" charset="0"/>
                                          </a:rPr>
                                          <m:t>max</m:t>
                                        </m:r>
                                      </m:fName>
                                      <m:e>
                                        <m:r>
                                          <a:rPr lang="en-US" sz="1800" b="0" i="1" smtClean="0">
                                            <a:solidFill>
                                              <a:schemeClr val="tx1"/>
                                            </a:solidFill>
                                            <a:latin typeface="Cambria Math"/>
                                          </a:rPr>
                                          <m:t>% −</m:t>
                                        </m:r>
                                        <m:func>
                                          <m:funcPr>
                                            <m:ctrlPr>
                                              <a:rPr lang="en-US" sz="1800" b="0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</m:ctrlPr>
                                          </m:funcPr>
                                          <m:fName>
                                            <m:r>
                                              <m:rPr>
                                                <m:sty m:val="p"/>
                                              </m:rPr>
                                              <a:rPr lang="en-US" sz="1800" b="0" i="0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min</m:t>
                                            </m:r>
                                          </m:fName>
                                          <m:e>
                                            <m:r>
                                              <a:rPr lang="en-US" sz="1800" b="0" i="1" smtClean="0">
                                                <a:solidFill>
                                                  <a:schemeClr val="tx1"/>
                                                </a:solidFill>
                                                <a:latin typeface="Cambria Math"/>
                                              </a:rPr>
                                              <m:t>%</m:t>
                                            </m:r>
                                          </m:e>
                                        </m:func>
                                      </m:e>
                                    </m:func>
                                  </m:den>
                                </m:f>
                                <m:r>
                                  <a:rPr lang="ru-RU" sz="18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×</m:t>
                                </m:r>
                                <m:r>
                                  <a:rPr lang="ru-RU" sz="1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200</m:t>
                                </m:r>
                              </m:oMath>
                            </m:oMathPara>
                          </a14:m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  <a:tr h="212968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Установленные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значения:</a:t>
                          </a:r>
                        </a:p>
                        <a:p>
                          <a:pPr algn="l"/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min % - 5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%</a:t>
                          </a:r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или 10 %;</a:t>
                          </a:r>
                        </a:p>
                        <a:p>
                          <a:pPr algn="l"/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max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% - </a:t>
                          </a:r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95 %.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Таблица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020840023"/>
                  </p:ext>
                </p:extLst>
              </p:nvPr>
            </p:nvGraphicFramePr>
            <p:xfrm>
              <a:off x="3512840" y="3357023"/>
              <a:ext cx="2830328" cy="2451799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750699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20000"/>
                        </a:ext>
                      </a:extLst>
                    </a:gridCol>
                    <a:gridCol w="1079629">
                      <a:extLst>
                        <a:ext uri="{9D8B030D-6E8A-4147-A177-3AD203B41FA5}">
                          <a16:colId xmlns="" xmlns:a16="http://schemas.microsoft.com/office/drawing/2014/main" xmlns:a14="http://schemas.microsoft.com/office/drawing/2010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Финансовый вклад местного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бюджета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200</a:t>
                          </a:r>
                          <a:endParaRPr lang="en-US" sz="18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8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10000"/>
                      </a:ext>
                    </a:extLst>
                  </a:tr>
                  <a:tr h="622999">
                    <a:tc grid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 rotWithShape="1">
                          <a:blip r:embed="rId5"/>
                          <a:stretch>
                            <a:fillRect t="-151961" b="-162745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10001"/>
                      </a:ext>
                    </a:extLst>
                  </a:tr>
                  <a:tr h="914400">
                    <a:tc gridSpan="2"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Установленные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значения:</a:t>
                          </a:r>
                        </a:p>
                        <a:p>
                          <a:pPr algn="l"/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min % - 5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%</a:t>
                          </a:r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или 10 %;</a:t>
                          </a:r>
                        </a:p>
                        <a:p>
                          <a:pPr algn="l"/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max</a:t>
                          </a:r>
                          <a:r>
                            <a:rPr lang="ru-RU" sz="1800" baseline="0" dirty="0" smtClean="0">
                              <a:solidFill>
                                <a:schemeClr val="tx1"/>
                              </a:solidFill>
                            </a:rPr>
                            <a:t> % - </a:t>
                          </a:r>
                          <a:r>
                            <a:rPr lang="en-US" sz="1800" baseline="0" dirty="0" smtClean="0">
                              <a:solidFill>
                                <a:schemeClr val="tx1"/>
                              </a:solidFill>
                            </a:rPr>
                            <a:t>95 %.</a:t>
                          </a:r>
                        </a:p>
                      </a:txBody>
                      <a:tcPr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xmlns:a14="http://schemas.microsoft.com/office/drawing/2010/main" val="10002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1" name="Стрелка вправо 20"/>
          <p:cNvSpPr/>
          <p:nvPr/>
        </p:nvSpPr>
        <p:spPr>
          <a:xfrm rot="16200000">
            <a:off x="4538732" y="2800962"/>
            <a:ext cx="668803" cy="411830"/>
          </a:xfrm>
          <a:prstGeom prst="rightArrow">
            <a:avLst>
              <a:gd name="adj1" fmla="val 50000"/>
              <a:gd name="adj2" fmla="val 54836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graphicFrame>
        <p:nvGraphicFramePr>
          <p:cNvPr id="7" name="Таблица 6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76029208"/>
              </p:ext>
            </p:extLst>
          </p:nvPr>
        </p:nvGraphicFramePr>
        <p:xfrm>
          <a:off x="3053496" y="2032395"/>
          <a:ext cx="3816424" cy="6400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8803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683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Показатель вклада </a:t>
                      </a:r>
                    </a:p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в проект</a:t>
                      </a:r>
                    </a:p>
                  </a:txBody>
                  <a:tcPr anchor="ctr"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noFill/>
                          </a:ln>
                          <a:effectLst/>
                        </a:rPr>
                        <a:t>400 баллов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2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Конкурсный отбор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проектов инициативного бюджетирования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23" name="Рисунок 6" descr="gerb1.jpg"/>
          <p:cNvPicPr>
            <a:picLocks noChangeAspect="1"/>
          </p:cNvPicPr>
          <p:nvPr/>
        </p:nvPicPr>
        <p:blipFill>
          <a:blip r:embed="rId6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25" name="Таблица 2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90692858"/>
              </p:ext>
            </p:extLst>
          </p:nvPr>
        </p:nvGraphicFramePr>
        <p:xfrm>
          <a:off x="2767764" y="1086772"/>
          <a:ext cx="4320480" cy="3962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204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4683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Показатель</a:t>
                      </a:r>
                      <a:r>
                        <a:rPr lang="ru-RU" sz="2000" baseline="0" dirty="0" smtClean="0"/>
                        <a:t> интегральной оценки</a:t>
                      </a:r>
                      <a:endParaRPr lang="ru-RU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6" name="Стрелка вправо 25"/>
          <p:cNvSpPr/>
          <p:nvPr/>
        </p:nvSpPr>
        <p:spPr>
          <a:xfrm rot="16200000">
            <a:off x="4607720" y="1559990"/>
            <a:ext cx="475603" cy="411830"/>
          </a:xfrm>
          <a:prstGeom prst="rightArrow">
            <a:avLst>
              <a:gd name="adj1" fmla="val 50000"/>
              <a:gd name="adj2" fmla="val 54836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5194258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трелка вправо 14"/>
          <p:cNvSpPr/>
          <p:nvPr/>
        </p:nvSpPr>
        <p:spPr>
          <a:xfrm rot="18778695">
            <a:off x="1586871" y="2711171"/>
            <a:ext cx="775860" cy="411830"/>
          </a:xfrm>
          <a:prstGeom prst="rightArrow">
            <a:avLst>
              <a:gd name="adj1" fmla="val 50000"/>
              <a:gd name="adj2" fmla="val 54836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12</a:t>
            </a:fld>
            <a:endParaRPr lang="ru-RU" dirty="0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01291206"/>
                  </p:ext>
                </p:extLst>
              </p:nvPr>
            </p:nvGraphicFramePr>
            <p:xfrm>
              <a:off x="178456" y="3341277"/>
              <a:ext cx="2776144" cy="1487261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857961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918183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</a:tblGrid>
                  <a:tr h="76456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Охват жителей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250</a:t>
                          </a:r>
                          <a:endParaRPr lang="en-US" sz="18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8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722696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8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Благополучатели </m:t>
                                    </m:r>
                                  </m:num>
                                  <m:den>
                                    <m:r>
                                      <a:rPr lang="ru-RU" sz="18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Жители МО</m:t>
                                    </m:r>
                                  </m:den>
                                </m:f>
                                <m:r>
                                  <a:rPr lang="ru-RU" sz="18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×</m:t>
                                </m:r>
                                <m:r>
                                  <a:rPr lang="ru-RU" sz="18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250</m:t>
                                </m:r>
                              </m:oMath>
                            </m:oMathPara>
                          </a14:m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2" name="Таблица 1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101291206"/>
                  </p:ext>
                </p:extLst>
              </p:nvPr>
            </p:nvGraphicFramePr>
            <p:xfrm>
              <a:off x="178456" y="3341277"/>
              <a:ext cx="2776144" cy="1487261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85796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1818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6456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Охват </a:t>
                          </a: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жителей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250</a:t>
                          </a:r>
                          <a:endParaRPr lang="en-US" sz="18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8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22696">
                    <a:tc grid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3"/>
                          <a:stretch>
                            <a:fillRect l="-439" t="-107563" r="-658" b="-2521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5" name="Плюс 4"/>
          <p:cNvSpPr/>
          <p:nvPr/>
        </p:nvSpPr>
        <p:spPr>
          <a:xfrm>
            <a:off x="2876904" y="3958976"/>
            <a:ext cx="720080" cy="720080"/>
          </a:xfrm>
          <a:prstGeom prst="mathPlu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aphicFrame>
        <p:nvGraphicFramePr>
          <p:cNvPr id="6" name="Таблица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72754451"/>
              </p:ext>
            </p:extLst>
          </p:nvPr>
        </p:nvGraphicFramePr>
        <p:xfrm>
          <a:off x="2288704" y="1971901"/>
          <a:ext cx="3816424" cy="64008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288032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34683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Показатель</a:t>
                      </a:r>
                      <a:r>
                        <a:rPr lang="ru-RU" sz="1800" baseline="0" dirty="0" smtClean="0">
                          <a:solidFill>
                            <a:schemeClr val="tx1"/>
                          </a:solidFill>
                        </a:rPr>
                        <a:t> участия населения</a:t>
                      </a:r>
                      <a:endParaRPr lang="ru-RU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noFill/>
                          </a:ln>
                          <a:effectLst/>
                        </a:rPr>
                        <a:t>600 баллов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4" name="Стрелка вправо 23"/>
          <p:cNvSpPr/>
          <p:nvPr/>
        </p:nvSpPr>
        <p:spPr>
          <a:xfrm rot="13378695">
            <a:off x="5970700" y="2797752"/>
            <a:ext cx="974614" cy="411830"/>
          </a:xfrm>
          <a:prstGeom prst="rightArrow">
            <a:avLst>
              <a:gd name="adj1" fmla="val 50000"/>
              <a:gd name="adj2" fmla="val 54836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2" name="Плюс 11"/>
          <p:cNvSpPr/>
          <p:nvPr/>
        </p:nvSpPr>
        <p:spPr>
          <a:xfrm>
            <a:off x="6258669" y="3958976"/>
            <a:ext cx="720080" cy="720080"/>
          </a:xfrm>
          <a:prstGeom prst="mathPlu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Таблица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94990488"/>
                  </p:ext>
                </p:extLst>
              </p:nvPr>
            </p:nvGraphicFramePr>
            <p:xfrm>
              <a:off x="6897216" y="3323463"/>
              <a:ext cx="2903828" cy="1505077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994705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909123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</a:tblGrid>
                  <a:tr h="62349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Поддержка жителями на собрании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100</a:t>
                          </a:r>
                          <a:endParaRPr lang="en-US" sz="18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8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575369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ЗА −ПРОТИВ</m:t>
                                    </m:r>
                                  </m:num>
                                  <m:den>
                                    <m:r>
                                      <a:rPr lang="ru-RU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Участники собрания</m:t>
                                    </m:r>
                                  </m:den>
                                </m:f>
                                <m:r>
                                  <a:rPr lang="ru-RU" sz="16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×</m:t>
                                </m:r>
                                <m:r>
                                  <a:rPr lang="ru-RU" sz="16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100</m:t>
                                </m:r>
                              </m:oMath>
                            </m:oMathPara>
                          </a14:m>
                          <a:endParaRPr lang="ru-RU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Таблица 15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3794990488"/>
                  </p:ext>
                </p:extLst>
              </p:nvPr>
            </p:nvGraphicFramePr>
            <p:xfrm>
              <a:off x="6897216" y="3323463"/>
              <a:ext cx="2903828" cy="1505077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99470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09123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914400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Поддержка </a:t>
                          </a:r>
                          <a:r>
                            <a:rPr lang="ru-RU" sz="1800" dirty="0" smtClean="0">
                              <a:solidFill>
                                <a:schemeClr val="tx1"/>
                              </a:solidFill>
                            </a:rPr>
                            <a:t>жителями на собрании</a:t>
                          </a:r>
                          <a:endParaRPr lang="ru-RU" sz="18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100</a:t>
                          </a:r>
                          <a:endParaRPr lang="en-US" sz="18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8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8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590677">
                    <a:tc grid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4"/>
                          <a:stretch>
                            <a:fillRect l="-419" t="-160825" r="-629" b="-3093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7" name="Таблица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93217985"/>
                  </p:ext>
                </p:extLst>
              </p:nvPr>
            </p:nvGraphicFramePr>
            <p:xfrm>
              <a:off x="3512840" y="3357022"/>
              <a:ext cx="2826136" cy="1471517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869435">
                      <a:extLst>
                        <a:ext uri="{9D8B030D-6E8A-4147-A177-3AD203B41FA5}">
                          <a16:colId xmlns="" xmlns:a16="http://schemas.microsoft.com/office/drawing/2014/main" val="20000"/>
                        </a:ext>
                      </a:extLst>
                    </a:gridCol>
                    <a:gridCol w="956701">
                      <a:extLst>
                        <a:ext uri="{9D8B030D-6E8A-4147-A177-3AD203B41FA5}">
                          <a16:colId xmlns="" xmlns:a16="http://schemas.microsoft.com/office/drawing/2014/main" val="20001"/>
                        </a:ext>
                      </a:extLst>
                    </a:gridCol>
                  </a:tblGrid>
                  <a:tr h="7438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700" dirty="0" smtClean="0">
                              <a:solidFill>
                                <a:schemeClr val="tx1"/>
                              </a:solidFill>
                            </a:rPr>
                            <a:t>Охват </a:t>
                          </a:r>
                          <a:r>
                            <a:rPr lang="ru-RU" sz="1700" dirty="0" err="1" smtClean="0">
                              <a:solidFill>
                                <a:schemeClr val="tx1"/>
                              </a:solidFill>
                            </a:rPr>
                            <a:t>благополучателей</a:t>
                          </a:r>
                          <a:endParaRPr lang="ru-RU" sz="17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7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200</a:t>
                          </a:r>
                          <a:endParaRPr lang="en-US" sz="17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7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7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="" xmlns:a16="http://schemas.microsoft.com/office/drawing/2014/main" val="10000"/>
                      </a:ext>
                    </a:extLst>
                  </a:tr>
                  <a:tr h="727700">
                    <a:tc gridSpan="2">
                      <a:txBody>
                        <a:bodyPr/>
                        <a:lstStyle/>
                        <a:p>
                          <a:pPr algn="ctr"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f>
                                  <m:fPr>
                                    <m:ctrlPr>
                                      <a:rPr lang="ru-RU" sz="160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</m:ctrlPr>
                                  </m:fPr>
                                  <m:num>
                                    <m:r>
                                      <a:rPr lang="ru-RU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Участники собрания </m:t>
                                    </m:r>
                                  </m:num>
                                  <m:den>
                                    <m:r>
                                      <a:rPr lang="ru-RU" sz="1600" b="0" i="1" smtClean="0">
                                        <a:solidFill>
                                          <a:schemeClr val="tx1"/>
                                        </a:solidFill>
                                        <a:latin typeface="Cambria Math"/>
                                      </a:rPr>
                                      <m:t>Благополучатели</m:t>
                                    </m:r>
                                  </m:den>
                                </m:f>
                                <m:r>
                                  <a:rPr lang="ru-RU" sz="160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×</m:t>
                                </m:r>
                                <m:r>
                                  <a:rPr lang="ru-RU" sz="1600" b="0" i="1" smtClean="0">
                                    <a:solidFill>
                                      <a:schemeClr val="tx1"/>
                                    </a:solidFill>
                                    <a:latin typeface="Cambria Math"/>
                                    <a:ea typeface="Cambria Math"/>
                                  </a:rPr>
                                  <m:t>200</m:t>
                                </m:r>
                              </m:oMath>
                            </m:oMathPara>
                          </a14:m>
                          <a:endParaRPr lang="ru-RU" sz="16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=""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7" name="Таблица 16"/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2593217985"/>
                  </p:ext>
                </p:extLst>
              </p:nvPr>
            </p:nvGraphicFramePr>
            <p:xfrm>
              <a:off x="3512840" y="3357022"/>
              <a:ext cx="2826136" cy="1471517"/>
            </p:xfrm>
            <a:graphic>
              <a:graphicData uri="http://schemas.openxmlformats.org/drawingml/2006/table">
                <a:tbl>
                  <a:tblPr>
                    <a:tableStyleId>{8799B23B-EC83-4686-B30A-512413B5E67A}</a:tableStyleId>
                  </a:tblPr>
                  <a:tblGrid>
                    <a:gridCol w="1869435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956701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</a:tblGrid>
                  <a:tr h="743817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700" dirty="0" smtClean="0">
                              <a:solidFill>
                                <a:schemeClr val="tx1"/>
                              </a:solidFill>
                            </a:rPr>
                            <a:t>Охват </a:t>
                          </a:r>
                          <a:r>
                            <a:rPr lang="ru-RU" sz="1700" dirty="0" err="1" smtClean="0">
                              <a:solidFill>
                                <a:schemeClr val="tx1"/>
                              </a:solidFill>
                            </a:rPr>
                            <a:t>благополучателей</a:t>
                          </a:r>
                          <a:endParaRPr lang="ru-RU" sz="170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ru-RU" sz="17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200</a:t>
                          </a:r>
                          <a:endParaRPr lang="en-US" sz="1700" dirty="0" smtClean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  <a:p>
                          <a:pPr algn="ctr"/>
                          <a:r>
                            <a:rPr lang="ru-RU" sz="1700" dirty="0" smtClean="0">
                              <a:ln>
                                <a:noFill/>
                              </a:ln>
                              <a:solidFill>
                                <a:schemeClr val="tx1"/>
                              </a:solidFill>
                              <a:effectLst/>
                            </a:rPr>
                            <a:t>баллов</a:t>
                          </a:r>
                          <a:endParaRPr lang="ru-RU" sz="1700" dirty="0">
                            <a:ln>
                              <a:noFill/>
                            </a:ln>
                            <a:solidFill>
                              <a:schemeClr val="tx1"/>
                            </a:solidFill>
                            <a:effectLst/>
                          </a:endParaRPr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solidFill>
                          <a:schemeClr val="accent4">
                            <a:lumMod val="40000"/>
                            <a:lumOff val="60000"/>
                          </a:schemeClr>
                        </a:solidFill>
                      </a:tcPr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727700">
                    <a:tc gridSpan="2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 anchor="ctr">
                        <a:lnL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9050" cap="flat" cmpd="sng" algn="ctr">
                          <a:solidFill>
                            <a:schemeClr val="accent4">
                              <a:lumMod val="40000"/>
                              <a:lumOff val="6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blipFill>
                          <a:blip r:embed="rId5"/>
                          <a:stretch>
                            <a:fillRect l="-431" t="-103333" r="-647" b="-2500"/>
                          </a:stretch>
                        </a:blipFill>
                      </a:tcPr>
                    </a:tc>
                    <a:tc hMerge="1"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21" name="Стрелка вправо 20"/>
          <p:cNvSpPr/>
          <p:nvPr/>
        </p:nvSpPr>
        <p:spPr>
          <a:xfrm rot="16200000">
            <a:off x="4544724" y="2786573"/>
            <a:ext cx="668803" cy="411830"/>
          </a:xfrm>
          <a:prstGeom prst="rightArrow">
            <a:avLst>
              <a:gd name="adj1" fmla="val 50000"/>
              <a:gd name="adj2" fmla="val 54836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8336069"/>
              </p:ext>
            </p:extLst>
          </p:nvPr>
        </p:nvGraphicFramePr>
        <p:xfrm>
          <a:off x="6970716" y="1189519"/>
          <a:ext cx="2830328" cy="1584960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1894224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936104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4387"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solidFill>
                            <a:schemeClr val="tx1"/>
                          </a:solidFill>
                        </a:rPr>
                        <a:t>Информационная открытость</a:t>
                      </a:r>
                      <a:endParaRPr lang="ru-RU" sz="17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50</a:t>
                      </a:r>
                      <a:endParaRPr lang="en-US" sz="17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ctr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баллов</a:t>
                      </a:r>
                      <a:endParaRPr lang="ru-RU" sz="17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212968">
                <a:tc gridSpan="2">
                  <a:txBody>
                    <a:bodyPr/>
                    <a:lstStyle/>
                    <a:p>
                      <a:pPr algn="l"/>
                      <a:r>
                        <a:rPr lang="ru-RU" sz="1450" dirty="0" smtClean="0">
                          <a:solidFill>
                            <a:schemeClr val="tx1"/>
                          </a:solidFill>
                        </a:rPr>
                        <a:t>- 50</a:t>
                      </a:r>
                      <a:r>
                        <a:rPr lang="ru-RU" sz="1450" baseline="0" dirty="0" smtClean="0">
                          <a:solidFill>
                            <a:schemeClr val="tx1"/>
                          </a:solidFill>
                        </a:rPr>
                        <a:t> баллов при наличии </a:t>
                      </a:r>
                      <a:r>
                        <a:rPr lang="ru-RU" sz="1450" baseline="0" dirty="0" err="1" smtClean="0">
                          <a:solidFill>
                            <a:schemeClr val="tx1"/>
                          </a:solidFill>
                        </a:rPr>
                        <a:t>видеофиксации</a:t>
                      </a:r>
                      <a:r>
                        <a:rPr lang="ru-RU" sz="1450" baseline="0" dirty="0" smtClean="0">
                          <a:solidFill>
                            <a:schemeClr val="tx1"/>
                          </a:solidFill>
                        </a:rPr>
                        <a:t> собрания и информирования жителей о нем;</a:t>
                      </a:r>
                    </a:p>
                    <a:p>
                      <a:pPr algn="l"/>
                      <a:r>
                        <a:rPr lang="ru-RU" sz="1450" baseline="0" dirty="0" smtClean="0">
                          <a:solidFill>
                            <a:schemeClr val="tx1"/>
                          </a:solidFill>
                        </a:rPr>
                        <a:t>- 0 баллов – при отсутствии.</a:t>
                      </a:r>
                      <a:endParaRPr lang="ru-RU" sz="145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</a:tbl>
          </a:graphicData>
        </a:graphic>
      </p:graphicFrame>
      <p:sp>
        <p:nvSpPr>
          <p:cNvPr id="23" name="Плюс 22"/>
          <p:cNvSpPr/>
          <p:nvPr/>
        </p:nvSpPr>
        <p:spPr>
          <a:xfrm>
            <a:off x="8010740" y="2697469"/>
            <a:ext cx="720080" cy="720080"/>
          </a:xfrm>
          <a:prstGeom prst="mathPlus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4288878">
            <a:off x="6295068" y="1494710"/>
            <a:ext cx="469900" cy="8644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2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Конкурсный отбор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проектов инициативного бюджетирования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25" name="Рисунок 6" descr="gerb1.jpg"/>
          <p:cNvPicPr>
            <a:picLocks noChangeAspect="1"/>
          </p:cNvPicPr>
          <p:nvPr/>
        </p:nvPicPr>
        <p:blipFill>
          <a:blip r:embed="rId7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Прямоугольник 2"/>
          <p:cNvSpPr/>
          <p:nvPr/>
        </p:nvSpPr>
        <p:spPr>
          <a:xfrm>
            <a:off x="178456" y="5314569"/>
            <a:ext cx="9622588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spcAft>
                <a:spcPts val="0"/>
              </a:spcAft>
            </a:pP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По показателю </a:t>
            </a:r>
            <a:r>
              <a:rPr lang="ru-RU" b="1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интегральной оценки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 проекты инициативного бюджетирования: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распределяются на группы по каждому межбюджетному трансферту, участвующему в губернаторском проекте и по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ГО, МР (или </a:t>
            </a: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в целом по области при отсутствии распределения бюджетных средств между 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ГО, МР);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algn="just">
              <a:spcAft>
                <a:spcPts val="0"/>
              </a:spcAft>
            </a:pPr>
            <a:r>
              <a:rPr lang="ru-RU" dirty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- ранжируются от максимального значения показателя интегральной оценки до минимального</a:t>
            </a:r>
            <a:r>
              <a:rPr lang="ru-RU" dirty="0" smtClean="0">
                <a:solidFill>
                  <a:srgbClr val="000000"/>
                </a:solidFill>
                <a:latin typeface="Times New Roman" panose="02020603050405020304" pitchFamily="18" charset="0"/>
                <a:ea typeface="Calibri" panose="020F0502020204030204" pitchFamily="34" charset="0"/>
              </a:rPr>
              <a:t>.</a:t>
            </a:r>
            <a:endParaRPr lang="ru-RU" dirty="0"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  <p:graphicFrame>
        <p:nvGraphicFramePr>
          <p:cNvPr id="26" name="Таблица 2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38000916"/>
              </p:ext>
            </p:extLst>
          </p:nvPr>
        </p:nvGraphicFramePr>
        <p:xfrm>
          <a:off x="1604134" y="1045672"/>
          <a:ext cx="4320480" cy="396240"/>
        </p:xfrm>
        <a:graphic>
          <a:graphicData uri="http://schemas.openxmlformats.org/drawingml/2006/table">
            <a:tbl>
              <a:tblPr firstRow="1" bandRow="1">
                <a:tableStyleId>{8799B23B-EC83-4686-B30A-512413B5E67A}</a:tableStyleId>
              </a:tblPr>
              <a:tblGrid>
                <a:gridCol w="4320480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</a:tblGrid>
              <a:tr h="346837">
                <a:tc>
                  <a:txBody>
                    <a:bodyPr/>
                    <a:lstStyle/>
                    <a:p>
                      <a:pPr algn="ctr"/>
                      <a:r>
                        <a:rPr lang="ru-RU" sz="2000" dirty="0" smtClean="0"/>
                        <a:t>Показатель</a:t>
                      </a:r>
                      <a:r>
                        <a:rPr lang="ru-RU" sz="2000" baseline="0" dirty="0" smtClean="0"/>
                        <a:t> интегральной оценки</a:t>
                      </a:r>
                      <a:endParaRPr lang="ru-RU" sz="2000" dirty="0" smtClean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27" name="Стрелка вправо 26"/>
          <p:cNvSpPr/>
          <p:nvPr/>
        </p:nvSpPr>
        <p:spPr>
          <a:xfrm rot="16200000">
            <a:off x="3625085" y="1505398"/>
            <a:ext cx="475603" cy="411830"/>
          </a:xfrm>
          <a:prstGeom prst="rightArrow">
            <a:avLst>
              <a:gd name="adj1" fmla="val 50000"/>
              <a:gd name="adj2" fmla="val 54836"/>
            </a:avLst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</p:spTree>
    <p:extLst>
      <p:ext uri="{BB962C8B-B14F-4D97-AF65-F5344CB8AC3E}">
        <p14:creationId xmlns:p14="http://schemas.microsoft.com/office/powerpoint/2010/main" val="33051682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Прямоугольник 7"/>
          <p:cNvSpPr/>
          <p:nvPr/>
        </p:nvSpPr>
        <p:spPr>
          <a:xfrm>
            <a:off x="54866" y="3461975"/>
            <a:ext cx="9782830" cy="468000"/>
          </a:xfrm>
          <a:prstGeom prst="rect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1" name="Стрелка вправо 60"/>
          <p:cNvSpPr/>
          <p:nvPr/>
        </p:nvSpPr>
        <p:spPr>
          <a:xfrm rot="5400000">
            <a:off x="6680050" y="1832716"/>
            <a:ext cx="716657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60" name="Стрелка вправо 59"/>
          <p:cNvSpPr/>
          <p:nvPr/>
        </p:nvSpPr>
        <p:spPr>
          <a:xfrm rot="5400000">
            <a:off x="4587413" y="1832717"/>
            <a:ext cx="716656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59" name="Стрелка вправо 58"/>
          <p:cNvSpPr/>
          <p:nvPr/>
        </p:nvSpPr>
        <p:spPr>
          <a:xfrm rot="5400000">
            <a:off x="2483237" y="1832715"/>
            <a:ext cx="716654" cy="714375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39" name="Стрелка вправо 38"/>
          <p:cNvSpPr/>
          <p:nvPr/>
        </p:nvSpPr>
        <p:spPr>
          <a:xfrm rot="5400000">
            <a:off x="4432379" y="3447224"/>
            <a:ext cx="1009307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13</a:t>
            </a:fld>
            <a:endParaRPr lang="ru-RU" dirty="0"/>
          </a:p>
        </p:txBody>
      </p:sp>
      <p:sp>
        <p:nvSpPr>
          <p:cNvPr id="16" name="Стрелка вправо 15"/>
          <p:cNvSpPr/>
          <p:nvPr/>
        </p:nvSpPr>
        <p:spPr>
          <a:xfrm rot="5400000">
            <a:off x="2313546" y="3447224"/>
            <a:ext cx="1009306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7" name="Стрелка вправо 16"/>
          <p:cNvSpPr/>
          <p:nvPr/>
        </p:nvSpPr>
        <p:spPr>
          <a:xfrm rot="5400000">
            <a:off x="6535223" y="3447192"/>
            <a:ext cx="1009308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4811334" y="-292388"/>
            <a:ext cx="269626" cy="29238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1300" dirty="0" smtClean="0">
                <a:solidFill>
                  <a:schemeClr val="bg1"/>
                </a:solidFill>
              </a:rPr>
              <a:t>3</a:t>
            </a:r>
            <a:endParaRPr lang="ru-RU" sz="1300" dirty="0">
              <a:solidFill>
                <a:schemeClr val="bg1"/>
              </a:solidFill>
            </a:endParaRPr>
          </a:p>
        </p:txBody>
      </p:sp>
      <p:sp>
        <p:nvSpPr>
          <p:cNvPr id="33" name="Прямоугольник 32"/>
          <p:cNvSpPr/>
          <p:nvPr/>
        </p:nvSpPr>
        <p:spPr>
          <a:xfrm>
            <a:off x="1329468" y="4331300"/>
            <a:ext cx="7215121" cy="7489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Межведомственная комиссия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269957" y="3481384"/>
            <a:ext cx="1539839" cy="468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600 баллов</a:t>
            </a:r>
          </a:p>
        </p:txBody>
      </p:sp>
      <p:sp>
        <p:nvSpPr>
          <p:cNvPr id="38" name="Овал 37"/>
          <p:cNvSpPr/>
          <p:nvPr/>
        </p:nvSpPr>
        <p:spPr>
          <a:xfrm>
            <a:off x="4193311" y="3462763"/>
            <a:ext cx="1539839" cy="468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800 баллов</a:t>
            </a:r>
          </a:p>
        </p:txBody>
      </p:sp>
      <p:sp>
        <p:nvSpPr>
          <p:cNvPr id="40" name="Овал 39"/>
          <p:cNvSpPr/>
          <p:nvPr/>
        </p:nvSpPr>
        <p:spPr>
          <a:xfrm>
            <a:off x="2048278" y="3474805"/>
            <a:ext cx="1539839" cy="468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b="1" dirty="0" smtClean="0">
                <a:solidFill>
                  <a:schemeClr val="tx1"/>
                </a:solidFill>
              </a:rPr>
              <a:t>750 баллов</a:t>
            </a:r>
          </a:p>
        </p:txBody>
      </p:sp>
      <p:sp>
        <p:nvSpPr>
          <p:cNvPr id="49" name="Стрелка вправо 48"/>
          <p:cNvSpPr/>
          <p:nvPr/>
        </p:nvSpPr>
        <p:spPr>
          <a:xfrm rot="5400000">
            <a:off x="2321126" y="5215342"/>
            <a:ext cx="994142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50" name="Стрелка вправо 49"/>
          <p:cNvSpPr/>
          <p:nvPr/>
        </p:nvSpPr>
        <p:spPr>
          <a:xfrm rot="5400000">
            <a:off x="4442339" y="5217725"/>
            <a:ext cx="989381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48" name="Овал 47"/>
          <p:cNvSpPr/>
          <p:nvPr/>
        </p:nvSpPr>
        <p:spPr>
          <a:xfrm>
            <a:off x="2083578" y="4124811"/>
            <a:ext cx="5814948" cy="368502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Размер субсидии из ОБ – 10 млн. руб.</a:t>
            </a:r>
          </a:p>
        </p:txBody>
      </p:sp>
      <p:sp>
        <p:nvSpPr>
          <p:cNvPr id="43" name="Овал 42"/>
          <p:cNvSpPr/>
          <p:nvPr/>
        </p:nvSpPr>
        <p:spPr>
          <a:xfrm>
            <a:off x="2623890" y="4944097"/>
            <a:ext cx="2510634" cy="368502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Реализация</a:t>
            </a:r>
          </a:p>
        </p:txBody>
      </p:sp>
      <p:sp>
        <p:nvSpPr>
          <p:cNvPr id="44" name="Овал 43"/>
          <p:cNvSpPr/>
          <p:nvPr/>
        </p:nvSpPr>
        <p:spPr>
          <a:xfrm>
            <a:off x="2048279" y="1315173"/>
            <a:ext cx="1549128" cy="72682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Проект 1</a:t>
            </a:r>
          </a:p>
          <a:p>
            <a:pPr algn="ctr"/>
            <a:r>
              <a:rPr lang="ru-RU" sz="1600" dirty="0" smtClean="0"/>
              <a:t>3 млн. руб.</a:t>
            </a:r>
          </a:p>
        </p:txBody>
      </p:sp>
      <p:sp>
        <p:nvSpPr>
          <p:cNvPr id="51" name="Овал 50"/>
          <p:cNvSpPr/>
          <p:nvPr/>
        </p:nvSpPr>
        <p:spPr>
          <a:xfrm>
            <a:off x="2071647" y="5377959"/>
            <a:ext cx="1539839" cy="368502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Проект</a:t>
            </a:r>
            <a:r>
              <a:rPr lang="ru-RU" sz="1300" dirty="0" smtClean="0"/>
              <a:t> 1</a:t>
            </a:r>
          </a:p>
        </p:txBody>
      </p:sp>
      <p:sp>
        <p:nvSpPr>
          <p:cNvPr id="57" name="Овал 56"/>
          <p:cNvSpPr/>
          <p:nvPr/>
        </p:nvSpPr>
        <p:spPr>
          <a:xfrm>
            <a:off x="4185386" y="5398842"/>
            <a:ext cx="1539839" cy="368502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Проект 2</a:t>
            </a:r>
          </a:p>
        </p:txBody>
      </p:sp>
      <p:sp>
        <p:nvSpPr>
          <p:cNvPr id="62" name="Прямоугольник 61"/>
          <p:cNvSpPr/>
          <p:nvPr/>
        </p:nvSpPr>
        <p:spPr>
          <a:xfrm>
            <a:off x="2048278" y="6069600"/>
            <a:ext cx="3676948" cy="59083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Исполнители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-21573" y="3365829"/>
            <a:ext cx="2231459" cy="61555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700" dirty="0" smtClean="0"/>
              <a:t>Интегральная </a:t>
            </a:r>
          </a:p>
          <a:p>
            <a:r>
              <a:rPr lang="ru-RU" sz="1700" dirty="0" smtClean="0"/>
              <a:t>оценка проектов</a:t>
            </a:r>
            <a:endParaRPr lang="ru-RU" sz="1700" dirty="0"/>
          </a:p>
        </p:txBody>
      </p:sp>
      <p:sp>
        <p:nvSpPr>
          <p:cNvPr id="35" name="Прямоугольник 34"/>
          <p:cNvSpPr/>
          <p:nvPr/>
        </p:nvSpPr>
        <p:spPr>
          <a:xfrm>
            <a:off x="1329467" y="2548230"/>
            <a:ext cx="7215121" cy="74892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Проектный офис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7" name="Овал 46"/>
          <p:cNvSpPr/>
          <p:nvPr/>
        </p:nvSpPr>
        <p:spPr>
          <a:xfrm>
            <a:off x="2103373" y="2363979"/>
            <a:ext cx="5814947" cy="368502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Общая стоимость проектов – 12 млн. руб.</a:t>
            </a:r>
          </a:p>
        </p:txBody>
      </p:sp>
      <p:sp>
        <p:nvSpPr>
          <p:cNvPr id="36" name="Прямоугольник 35"/>
          <p:cNvSpPr/>
          <p:nvPr/>
        </p:nvSpPr>
        <p:spPr>
          <a:xfrm>
            <a:off x="6105128" y="6081632"/>
            <a:ext cx="2016224" cy="590836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Инициатор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2" name="Стрелка вправо 51"/>
          <p:cNvSpPr/>
          <p:nvPr/>
        </p:nvSpPr>
        <p:spPr>
          <a:xfrm rot="5400000">
            <a:off x="6539170" y="5223741"/>
            <a:ext cx="1001413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37" name="Овал 36"/>
          <p:cNvSpPr/>
          <p:nvPr/>
        </p:nvSpPr>
        <p:spPr>
          <a:xfrm>
            <a:off x="6256399" y="4931534"/>
            <a:ext cx="1563957" cy="368502"/>
          </a:xfrm>
          <a:prstGeom prst="ellipse">
            <a:avLst/>
          </a:prstGeom>
          <a:solidFill>
            <a:schemeClr val="accent4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Отказ</a:t>
            </a:r>
          </a:p>
        </p:txBody>
      </p:sp>
      <p:sp>
        <p:nvSpPr>
          <p:cNvPr id="58" name="Овал 57"/>
          <p:cNvSpPr/>
          <p:nvPr/>
        </p:nvSpPr>
        <p:spPr>
          <a:xfrm>
            <a:off x="6294075" y="5404701"/>
            <a:ext cx="1539839" cy="368502"/>
          </a:xfrm>
          <a:prstGeom prst="ellipse">
            <a:avLst/>
          </a:prstGeom>
          <a:solidFill>
            <a:schemeClr val="accent4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bg1"/>
                </a:solidFill>
              </a:rPr>
              <a:t>Проект 3</a:t>
            </a:r>
          </a:p>
        </p:txBody>
      </p:sp>
      <p:sp>
        <p:nvSpPr>
          <p:cNvPr id="41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Конкурсный отбор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проектов инициативного бюджетирования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42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6" name="Овал 45"/>
          <p:cNvSpPr/>
          <p:nvPr/>
        </p:nvSpPr>
        <p:spPr>
          <a:xfrm>
            <a:off x="4162463" y="1310825"/>
            <a:ext cx="1549128" cy="72682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Проект 2</a:t>
            </a:r>
          </a:p>
          <a:p>
            <a:pPr algn="ctr"/>
            <a:r>
              <a:rPr lang="ru-RU" sz="1600" dirty="0" smtClean="0"/>
              <a:t>5,5 млн. руб.</a:t>
            </a:r>
          </a:p>
        </p:txBody>
      </p:sp>
      <p:sp>
        <p:nvSpPr>
          <p:cNvPr id="55" name="Овал 54"/>
          <p:cNvSpPr/>
          <p:nvPr/>
        </p:nvSpPr>
        <p:spPr>
          <a:xfrm>
            <a:off x="6264015" y="1283913"/>
            <a:ext cx="1549128" cy="726820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/>
              <a:t>Проект 3</a:t>
            </a:r>
          </a:p>
          <a:p>
            <a:pPr algn="ctr"/>
            <a:r>
              <a:rPr lang="ru-RU" sz="1600" dirty="0" smtClean="0"/>
              <a:t>3,5 млн. руб.</a:t>
            </a:r>
          </a:p>
        </p:txBody>
      </p:sp>
    </p:spTree>
    <p:extLst>
      <p:ext uri="{BB962C8B-B14F-4D97-AF65-F5344CB8AC3E}">
        <p14:creationId xmlns:p14="http://schemas.microsoft.com/office/powerpoint/2010/main" val="28160894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14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5298" y="1244647"/>
            <a:ext cx="180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25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Исполнение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губернаторского </a:t>
            </a:r>
            <a:r>
              <a:rPr lang="ru-RU" sz="2400" b="1" dirty="0">
                <a:solidFill>
                  <a:schemeClr val="tx1"/>
                </a:solidFill>
                <a:latin typeface="Constantia" panose="02030602050306030303" pitchFamily="18" charset="0"/>
              </a:rPr>
              <a:t>проекта «Решаем вместе!»</a:t>
            </a:r>
          </a:p>
        </p:txBody>
      </p:sp>
      <p:pic>
        <p:nvPicPr>
          <p:cNvPr id="26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2009006119"/>
              </p:ext>
            </p:extLst>
          </p:nvPr>
        </p:nvGraphicFramePr>
        <p:xfrm>
          <a:off x="200472" y="1062945"/>
          <a:ext cx="9685626" cy="558441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24" name="Группа 23"/>
          <p:cNvGrpSpPr/>
          <p:nvPr/>
        </p:nvGrpSpPr>
        <p:grpSpPr>
          <a:xfrm>
            <a:off x="6945160" y="1112294"/>
            <a:ext cx="2880778" cy="2316885"/>
            <a:chOff x="-586913" y="-4268768"/>
            <a:chExt cx="4006005" cy="5621895"/>
          </a:xfrm>
          <a:scene3d>
            <a:camera prst="orthographicFront"/>
            <a:lightRig rig="flat" dir="t"/>
          </a:scene3d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-586913" y="-4268768"/>
              <a:ext cx="4006005" cy="5621895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700" dirty="0" smtClean="0"/>
                <a:t>Итоги </a:t>
              </a:r>
              <a:r>
                <a:rPr lang="ru-RU" sz="1700" dirty="0"/>
                <a:t>реализации губернаторского проекта рассматриваются и утверждаются  межведомственной комиссией. </a:t>
              </a:r>
              <a:endParaRPr lang="ru-RU" sz="1700" dirty="0" smtClean="0"/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700" dirty="0" smtClean="0"/>
                <a:t>Жители </a:t>
              </a:r>
              <a:r>
                <a:rPr lang="ru-RU" sz="1700" dirty="0"/>
                <a:t>информируются о достигнутых проектом результатах</a:t>
              </a:r>
              <a:r>
                <a:rPr lang="ru-RU" sz="1700" dirty="0" smtClean="0"/>
                <a:t>.</a:t>
              </a:r>
              <a:endParaRPr lang="ru-RU" dirty="0"/>
            </a:p>
          </p:txBody>
        </p:sp>
        <p:sp>
          <p:nvSpPr>
            <p:cNvPr id="28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endParaRPr lang="ru-RU" sz="1500" kern="1200" dirty="0"/>
            </a:p>
          </p:txBody>
        </p:sp>
      </p:grpSp>
      <p:grpSp>
        <p:nvGrpSpPr>
          <p:cNvPr id="29" name="Группа 28"/>
          <p:cNvGrpSpPr/>
          <p:nvPr/>
        </p:nvGrpSpPr>
        <p:grpSpPr>
          <a:xfrm>
            <a:off x="327575" y="5720860"/>
            <a:ext cx="3171290" cy="926503"/>
            <a:chOff x="-586913" y="-4268768"/>
            <a:chExt cx="4006005" cy="5621895"/>
          </a:xfrm>
          <a:scene3d>
            <a:camera prst="orthographicFront"/>
            <a:lightRig rig="flat" dir="t"/>
          </a:scene3d>
        </p:grpSpPr>
        <p:sp>
          <p:nvSpPr>
            <p:cNvPr id="30" name="Скругленный прямоугольник 29"/>
            <p:cNvSpPr/>
            <p:nvPr/>
          </p:nvSpPr>
          <p:spPr>
            <a:xfrm>
              <a:off x="-586913" y="-4268768"/>
              <a:ext cx="4006005" cy="5621895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700" dirty="0" smtClean="0"/>
                <a:t>Акт приемки работ подписывается </a:t>
              </a:r>
              <a:r>
                <a:rPr lang="ru-RU" sz="1700" dirty="0"/>
                <a:t>участниками инициативной </a:t>
              </a:r>
              <a:r>
                <a:rPr lang="ru-RU" sz="1700" dirty="0" smtClean="0"/>
                <a:t>группы.</a:t>
              </a:r>
              <a:endParaRPr lang="ru-RU" dirty="0"/>
            </a:p>
          </p:txBody>
        </p:sp>
        <p:sp>
          <p:nvSpPr>
            <p:cNvPr id="31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endParaRPr lang="ru-RU" sz="1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7556666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Общая информация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об инициативном бюджетировании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8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Группа 9"/>
          <p:cNvGrpSpPr/>
          <p:nvPr/>
        </p:nvGrpSpPr>
        <p:grpSpPr>
          <a:xfrm>
            <a:off x="8658" y="1045763"/>
            <a:ext cx="9869204" cy="639446"/>
            <a:chOff x="1" y="935"/>
            <a:chExt cx="3459890" cy="1392991"/>
          </a:xfrm>
          <a:scene3d>
            <a:camera prst="orthographicFront"/>
            <a:lightRig rig="flat" dir="t"/>
          </a:scene3d>
        </p:grpSpPr>
        <p:sp>
          <p:nvSpPr>
            <p:cNvPr id="11" name="Скругленный прямоугольник 10"/>
            <p:cNvSpPr/>
            <p:nvPr/>
          </p:nvSpPr>
          <p:spPr>
            <a:xfrm>
              <a:off x="1" y="935"/>
              <a:ext cx="3459890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2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r>
                <a:rPr lang="ru-RU" b="1" dirty="0" smtClean="0"/>
                <a:t>Инициативное бюджетирование </a:t>
              </a:r>
              <a:r>
                <a:rPr lang="ru-RU" dirty="0" smtClean="0"/>
                <a:t>– </a:t>
              </a:r>
              <a:r>
                <a:rPr lang="ru-RU" dirty="0"/>
                <a:t>механизм расходования бюджетных средств </a:t>
              </a:r>
              <a:endParaRPr lang="ru-RU" dirty="0" smtClean="0"/>
            </a:p>
            <a:p>
              <a:pPr lvl="0" algn="ctr" defTabSz="889000">
                <a:spcBef>
                  <a:spcPct val="0"/>
                </a:spcBef>
              </a:pPr>
              <a:r>
                <a:rPr lang="ru-RU" dirty="0" smtClean="0"/>
                <a:t>на </a:t>
              </a:r>
              <a:r>
                <a:rPr lang="ru-RU" dirty="0"/>
                <a:t>решение проблем местного значения при участии </a:t>
              </a:r>
              <a:r>
                <a:rPr lang="ru-RU" dirty="0" smtClean="0"/>
                <a:t>населения.</a:t>
              </a:r>
              <a:endParaRPr lang="ru-RU" kern="1200" dirty="0"/>
            </a:p>
          </p:txBody>
        </p:sp>
      </p:grp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4285966754"/>
              </p:ext>
            </p:extLst>
          </p:nvPr>
        </p:nvGraphicFramePr>
        <p:xfrm>
          <a:off x="28942" y="1823269"/>
          <a:ext cx="4935044" cy="309634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14" name="Прямоугольник 13"/>
          <p:cNvSpPr/>
          <p:nvPr/>
        </p:nvSpPr>
        <p:spPr>
          <a:xfrm>
            <a:off x="5245957" y="1814181"/>
            <a:ext cx="4063543" cy="323165"/>
          </a:xfrm>
          <a:prstGeom prst="rect">
            <a:avLst/>
          </a:prstGeom>
          <a:solidFill>
            <a:schemeClr val="accent3">
              <a:lumMod val="40000"/>
              <a:lumOff val="60000"/>
            </a:schemeClr>
          </a:solidFill>
        </p:spPr>
        <p:style>
          <a:lnRef idx="2">
            <a:schemeClr val="accent4"/>
          </a:lnRef>
          <a:fillRef idx="1">
            <a:schemeClr val="lt1"/>
          </a:fillRef>
          <a:effectRef idx="0">
            <a:schemeClr val="accent4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r>
              <a:rPr lang="ru-RU" sz="1500" b="1" dirty="0" smtClean="0"/>
              <a:t>Программы инициативного бюджетирования:</a:t>
            </a:r>
            <a:endParaRPr lang="ru-RU" sz="1500" dirty="0"/>
          </a:p>
        </p:txBody>
      </p:sp>
      <p:graphicFrame>
        <p:nvGraphicFramePr>
          <p:cNvPr id="15" name="Схема 2"/>
          <p:cNvGraphicFramePr/>
          <p:nvPr>
            <p:extLst>
              <p:ext uri="{D42A27DB-BD31-4B8C-83A1-F6EECF244321}">
                <p14:modId xmlns:p14="http://schemas.microsoft.com/office/powerpoint/2010/main" val="542704562"/>
              </p:ext>
            </p:extLst>
          </p:nvPr>
        </p:nvGraphicFramePr>
        <p:xfrm>
          <a:off x="4411045" y="2172036"/>
          <a:ext cx="5089690" cy="272767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9" r:lo="rId10" r:qs="rId11" r:cs="rId12"/>
          </a:graphicData>
        </a:graphic>
      </p:graphicFrame>
      <p:sp>
        <p:nvSpPr>
          <p:cNvPr id="16" name="Title 1"/>
          <p:cNvSpPr txBox="1">
            <a:spLocks/>
          </p:cNvSpPr>
          <p:nvPr/>
        </p:nvSpPr>
        <p:spPr>
          <a:xfrm>
            <a:off x="8714953" y="2383500"/>
            <a:ext cx="1140543" cy="223349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lnSpc>
                <a:spcPct val="110000"/>
              </a:lnSpc>
            </a:pPr>
            <a:r>
              <a:rPr lang="ru-RU" sz="1600" dirty="0" smtClean="0">
                <a:latin typeface="+mn-lt"/>
              </a:rPr>
              <a:t>Более </a:t>
            </a:r>
          </a:p>
          <a:p>
            <a:pPr>
              <a:lnSpc>
                <a:spcPct val="110000"/>
              </a:lnSpc>
            </a:pPr>
            <a:r>
              <a:rPr lang="ru-RU" sz="1600" dirty="0" smtClean="0">
                <a:latin typeface="+mn-lt"/>
              </a:rPr>
              <a:t>3 тыс. проектов, охват более </a:t>
            </a:r>
          </a:p>
          <a:p>
            <a:pPr>
              <a:lnSpc>
                <a:spcPct val="110000"/>
              </a:lnSpc>
            </a:pPr>
            <a:r>
              <a:rPr lang="ru-RU" sz="1600" dirty="0" smtClean="0">
                <a:latin typeface="+mn-lt"/>
              </a:rPr>
              <a:t>1,5 млн. </a:t>
            </a:r>
          </a:p>
          <a:p>
            <a:pPr>
              <a:lnSpc>
                <a:spcPct val="110000"/>
              </a:lnSpc>
            </a:pPr>
            <a:r>
              <a:rPr lang="ru-RU" sz="1600" dirty="0" smtClean="0">
                <a:latin typeface="+mn-lt"/>
              </a:rPr>
              <a:t>жителей.</a:t>
            </a:r>
            <a:endParaRPr lang="en-US" sz="1600" dirty="0">
              <a:latin typeface="+mn-lt"/>
            </a:endParaRPr>
          </a:p>
        </p:txBody>
      </p:sp>
      <p:sp>
        <p:nvSpPr>
          <p:cNvPr id="17" name="Прямоугольник 16"/>
          <p:cNvSpPr/>
          <p:nvPr/>
        </p:nvSpPr>
        <p:spPr>
          <a:xfrm>
            <a:off x="744665" y="5088586"/>
            <a:ext cx="8375806" cy="540000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wrap="square" anchor="ctr">
            <a:spAutoFit/>
          </a:bodyPr>
          <a:lstStyle/>
          <a:p>
            <a:pPr algn="ctr">
              <a:lnSpc>
                <a:spcPct val="80000"/>
              </a:lnSpc>
            </a:pPr>
            <a:r>
              <a:rPr lang="ru-RU" b="1" dirty="0" smtClean="0">
                <a:solidFill>
                  <a:schemeClr val="accent5">
                    <a:lumMod val="50000"/>
                  </a:schemeClr>
                </a:solidFill>
              </a:rPr>
              <a:t>Проект указа Губернатора области «О </a:t>
            </a:r>
            <a:r>
              <a:rPr lang="ru-RU" b="1" dirty="0">
                <a:solidFill>
                  <a:schemeClr val="accent5">
                    <a:lumMod val="50000"/>
                  </a:schemeClr>
                </a:solidFill>
              </a:rPr>
              <a:t>губернаторском проекте «Решаем вместе!»</a:t>
            </a:r>
            <a:endParaRPr lang="ru-RU" b="1" i="1" dirty="0" smtClean="0">
              <a:solidFill>
                <a:schemeClr val="accent5">
                  <a:lumMod val="50000"/>
                </a:schemeClr>
              </a:solidFill>
            </a:endParaRPr>
          </a:p>
        </p:txBody>
      </p:sp>
      <p:grpSp>
        <p:nvGrpSpPr>
          <p:cNvPr id="20" name="Группа 19"/>
          <p:cNvGrpSpPr/>
          <p:nvPr/>
        </p:nvGrpSpPr>
        <p:grpSpPr>
          <a:xfrm>
            <a:off x="208939" y="5734014"/>
            <a:ext cx="4574779" cy="1052736"/>
            <a:chOff x="-310398" y="935"/>
            <a:chExt cx="3770289" cy="1392991"/>
          </a:xfrm>
          <a:scene3d>
            <a:camera prst="orthographicFront"/>
            <a:lightRig rig="flat" dir="t"/>
          </a:scene3d>
        </p:grpSpPr>
        <p:sp>
          <p:nvSpPr>
            <p:cNvPr id="21" name="Скругленный прямоугольник 20"/>
            <p:cNvSpPr/>
            <p:nvPr/>
          </p:nvSpPr>
          <p:spPr>
            <a:xfrm>
              <a:off x="-310398" y="935"/>
              <a:ext cx="3770289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i="1" dirty="0" smtClean="0"/>
                <a:t>Цель проекта: </a:t>
              </a:r>
              <a:r>
                <a:rPr lang="ru-RU" dirty="0" smtClean="0"/>
                <a:t>вовлечение жителей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dirty="0" smtClean="0"/>
                <a:t>области в формирование комфортных условий их проживания.</a:t>
              </a:r>
              <a:endParaRPr lang="ru-RU" dirty="0"/>
            </a:p>
          </p:txBody>
        </p:sp>
        <p:sp>
          <p:nvSpPr>
            <p:cNvPr id="22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endParaRPr lang="ru-RU" sz="1500" kern="1200" dirty="0"/>
            </a:p>
          </p:txBody>
        </p:sp>
      </p:grpSp>
      <p:grpSp>
        <p:nvGrpSpPr>
          <p:cNvPr id="26" name="Группа 25"/>
          <p:cNvGrpSpPr/>
          <p:nvPr/>
        </p:nvGrpSpPr>
        <p:grpSpPr>
          <a:xfrm>
            <a:off x="5065181" y="5720423"/>
            <a:ext cx="4574779" cy="1052736"/>
            <a:chOff x="-310398" y="935"/>
            <a:chExt cx="3770289" cy="1392991"/>
          </a:xfrm>
          <a:scene3d>
            <a:camera prst="orthographicFront"/>
            <a:lightRig rig="flat" dir="t"/>
          </a:scene3d>
        </p:grpSpPr>
        <p:sp>
          <p:nvSpPr>
            <p:cNvPr id="27" name="Скругленный прямоугольник 26"/>
            <p:cNvSpPr/>
            <p:nvPr/>
          </p:nvSpPr>
          <p:spPr>
            <a:xfrm>
              <a:off x="-310398" y="935"/>
              <a:ext cx="3770289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i="1" dirty="0" smtClean="0"/>
                <a:t>Показатель достижения цели: </a:t>
              </a:r>
              <a:r>
                <a:rPr lang="ru-RU" dirty="0" smtClean="0"/>
                <a:t>охват проектом не менее 30 % от жителей области.</a:t>
              </a:r>
              <a:endParaRPr lang="ru-RU" dirty="0"/>
            </a:p>
          </p:txBody>
        </p:sp>
        <p:sp>
          <p:nvSpPr>
            <p:cNvPr id="28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endParaRPr lang="ru-RU" sz="1500" kern="1200" dirty="0"/>
            </a:p>
          </p:txBody>
        </p:sp>
      </p:grpSp>
      <p:sp>
        <p:nvSpPr>
          <p:cNvPr id="18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9500529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Направления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губернаторского проекта «Решаем вместе!»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8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3" name="Схема 2"/>
          <p:cNvGraphicFramePr/>
          <p:nvPr>
            <p:extLst>
              <p:ext uri="{D42A27DB-BD31-4B8C-83A1-F6EECF244321}">
                <p14:modId xmlns:p14="http://schemas.microsoft.com/office/powerpoint/2010/main" val="3331006072"/>
              </p:ext>
            </p:extLst>
          </p:nvPr>
        </p:nvGraphicFramePr>
        <p:xfrm>
          <a:off x="99248" y="1227666"/>
          <a:ext cx="9786850" cy="486563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sp>
        <p:nvSpPr>
          <p:cNvPr id="6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3700822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4</a:t>
            </a:fld>
            <a:endParaRPr lang="ru-RU" dirty="0"/>
          </a:p>
        </p:txBody>
      </p:sp>
      <p:sp>
        <p:nvSpPr>
          <p:cNvPr id="19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Схема взаимодействия участников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губернаторского проекта «Решаем вместе!»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81447" y="2725021"/>
            <a:ext cx="6127631" cy="7200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Инициатор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4" name="Прямоугольник 23"/>
          <p:cNvSpPr/>
          <p:nvPr/>
        </p:nvSpPr>
        <p:spPr>
          <a:xfrm>
            <a:off x="2552697" y="1268760"/>
            <a:ext cx="3756381" cy="7200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Общественная комиссия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26" name="Скругленный прямоугольник 25"/>
          <p:cNvSpPr/>
          <p:nvPr/>
        </p:nvSpPr>
        <p:spPr>
          <a:xfrm>
            <a:off x="192145" y="4220770"/>
            <a:ext cx="1584177" cy="72008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Собрание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31" name="Прямоугольник 30"/>
          <p:cNvSpPr/>
          <p:nvPr/>
        </p:nvSpPr>
        <p:spPr>
          <a:xfrm>
            <a:off x="2533937" y="4201186"/>
            <a:ext cx="1656184" cy="7200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Инициативная группа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32" name="Стрелка вправо 31"/>
          <p:cNvSpPr/>
          <p:nvPr/>
        </p:nvSpPr>
        <p:spPr>
          <a:xfrm rot="5400000">
            <a:off x="559975" y="3477674"/>
            <a:ext cx="756085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33" name="Стрелка вправо 32"/>
          <p:cNvSpPr/>
          <p:nvPr/>
        </p:nvSpPr>
        <p:spPr>
          <a:xfrm rot="16200000">
            <a:off x="2929214" y="3451286"/>
            <a:ext cx="756085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6" name="Овал 5"/>
          <p:cNvSpPr/>
          <p:nvPr/>
        </p:nvSpPr>
        <p:spPr>
          <a:xfrm>
            <a:off x="178607" y="3571115"/>
            <a:ext cx="1539839" cy="5040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ysClr val="windowText" lastClr="000000"/>
                </a:solidFill>
              </a:rPr>
              <a:t>Идея</a:t>
            </a:r>
            <a:endParaRPr lang="ru-RU" sz="1500" dirty="0">
              <a:solidFill>
                <a:sysClr val="windowText" lastClr="000000"/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2564356" y="3571115"/>
            <a:ext cx="1539839" cy="5040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ysClr val="windowText" lastClr="000000"/>
                </a:solidFill>
              </a:rPr>
              <a:t>Предложения</a:t>
            </a:r>
            <a:endParaRPr lang="ru-RU" sz="1500" dirty="0">
              <a:solidFill>
                <a:sysClr val="windowText" lastClr="000000"/>
              </a:solidFill>
            </a:endParaRPr>
          </a:p>
        </p:txBody>
      </p:sp>
      <p:sp>
        <p:nvSpPr>
          <p:cNvPr id="35" name="Стрелка вправо 34"/>
          <p:cNvSpPr/>
          <p:nvPr/>
        </p:nvSpPr>
        <p:spPr>
          <a:xfrm rot="16200000">
            <a:off x="2929214" y="1979908"/>
            <a:ext cx="756085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36" name="Стрелка вправо 35"/>
          <p:cNvSpPr/>
          <p:nvPr/>
        </p:nvSpPr>
        <p:spPr>
          <a:xfrm rot="5400000">
            <a:off x="5148169" y="2009696"/>
            <a:ext cx="756085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37" name="Овал 36"/>
          <p:cNvSpPr/>
          <p:nvPr/>
        </p:nvSpPr>
        <p:spPr>
          <a:xfrm>
            <a:off x="2537335" y="2114855"/>
            <a:ext cx="1539839" cy="5040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ysClr val="windowText" lastClr="000000"/>
                </a:solidFill>
              </a:rPr>
              <a:t>Паспорт</a:t>
            </a:r>
            <a:endParaRPr lang="ru-RU" sz="1500" dirty="0">
              <a:solidFill>
                <a:sysClr val="windowText" lastClr="000000"/>
              </a:solidFill>
            </a:endParaRPr>
          </a:p>
        </p:txBody>
      </p:sp>
      <p:sp>
        <p:nvSpPr>
          <p:cNvPr id="40" name="Овал 39"/>
          <p:cNvSpPr/>
          <p:nvPr/>
        </p:nvSpPr>
        <p:spPr>
          <a:xfrm>
            <a:off x="4769239" y="2078849"/>
            <a:ext cx="1539839" cy="5040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ysClr val="windowText" lastClr="000000"/>
                </a:solidFill>
              </a:rPr>
              <a:t>Рекомендации</a:t>
            </a:r>
            <a:endParaRPr lang="ru-RU" sz="1500" dirty="0">
              <a:solidFill>
                <a:sysClr val="windowText" lastClr="000000"/>
              </a:solidFill>
            </a:endParaRPr>
          </a:p>
        </p:txBody>
      </p:sp>
      <p:sp>
        <p:nvSpPr>
          <p:cNvPr id="42" name="Прямоугольник 41"/>
          <p:cNvSpPr/>
          <p:nvPr/>
        </p:nvSpPr>
        <p:spPr>
          <a:xfrm>
            <a:off x="7238221" y="2703214"/>
            <a:ext cx="2467306" cy="7200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</a:rPr>
              <a:t>Проектный офис</a:t>
            </a:r>
            <a:endParaRPr lang="ru-RU" sz="2400" b="1" dirty="0">
              <a:solidFill>
                <a:schemeClr val="tx1"/>
              </a:solidFill>
            </a:endParaRPr>
          </a:p>
        </p:txBody>
      </p:sp>
      <p:sp>
        <p:nvSpPr>
          <p:cNvPr id="44" name="Прямоугольник 43"/>
          <p:cNvSpPr/>
          <p:nvPr/>
        </p:nvSpPr>
        <p:spPr>
          <a:xfrm>
            <a:off x="7225981" y="4151933"/>
            <a:ext cx="2467306" cy="7200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Межведомственная комиссия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49" name="Стрелка вправо 48"/>
          <p:cNvSpPr/>
          <p:nvPr/>
        </p:nvSpPr>
        <p:spPr>
          <a:xfrm rot="5400000">
            <a:off x="8111320" y="3449860"/>
            <a:ext cx="756085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54" name="Прямоугольник 53"/>
          <p:cNvSpPr/>
          <p:nvPr/>
        </p:nvSpPr>
        <p:spPr>
          <a:xfrm>
            <a:off x="7255710" y="5589240"/>
            <a:ext cx="2467306" cy="7200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Исполнители</a:t>
            </a:r>
            <a:endParaRPr lang="ru-RU" sz="2000" b="1" dirty="0">
              <a:solidFill>
                <a:schemeClr val="tx1"/>
              </a:solidFill>
            </a:endParaRPr>
          </a:p>
        </p:txBody>
      </p:sp>
      <p:sp>
        <p:nvSpPr>
          <p:cNvPr id="55" name="Стрелка вправо 54"/>
          <p:cNvSpPr/>
          <p:nvPr/>
        </p:nvSpPr>
        <p:spPr>
          <a:xfrm rot="5400000">
            <a:off x="8111319" y="4883518"/>
            <a:ext cx="756085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56" name="Овал 55"/>
          <p:cNvSpPr/>
          <p:nvPr/>
        </p:nvSpPr>
        <p:spPr>
          <a:xfrm>
            <a:off x="7719443" y="3519105"/>
            <a:ext cx="1539839" cy="5040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ysClr val="windowText" lastClr="000000"/>
                </a:solidFill>
              </a:rPr>
              <a:t>Свод проектов</a:t>
            </a:r>
            <a:endParaRPr lang="ru-RU" sz="1500" dirty="0">
              <a:solidFill>
                <a:sysClr val="windowText" lastClr="000000"/>
              </a:solidFill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7726792" y="4988676"/>
            <a:ext cx="1539839" cy="5040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300" dirty="0" smtClean="0">
                <a:solidFill>
                  <a:sysClr val="windowText" lastClr="000000"/>
                </a:solidFill>
              </a:rPr>
              <a:t>Отобранные проекты</a:t>
            </a:r>
            <a:endParaRPr lang="ru-RU" sz="1300" dirty="0">
              <a:solidFill>
                <a:sysClr val="windowText" lastClr="000000"/>
              </a:solidFill>
            </a:endParaRPr>
          </a:p>
        </p:txBody>
      </p:sp>
      <p:sp>
        <p:nvSpPr>
          <p:cNvPr id="41" name="Стрелка вправо 40"/>
          <p:cNvSpPr/>
          <p:nvPr/>
        </p:nvSpPr>
        <p:spPr>
          <a:xfrm>
            <a:off x="6309078" y="2708920"/>
            <a:ext cx="929145" cy="714374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5" name="Стрелка вправо 4"/>
          <p:cNvSpPr/>
          <p:nvPr/>
        </p:nvSpPr>
        <p:spPr>
          <a:xfrm>
            <a:off x="1796615" y="4274302"/>
            <a:ext cx="756083" cy="714374"/>
          </a:xfrm>
          <a:prstGeom prst="rightArrow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27" name="Овал 26"/>
          <p:cNvSpPr/>
          <p:nvPr/>
        </p:nvSpPr>
        <p:spPr>
          <a:xfrm>
            <a:off x="1305715" y="4688822"/>
            <a:ext cx="1539839" cy="5040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err="1" smtClean="0">
                <a:solidFill>
                  <a:sysClr val="windowText" lastClr="000000"/>
                </a:solidFill>
              </a:rPr>
              <a:t>Одобре</a:t>
            </a:r>
            <a:r>
              <a:rPr lang="ru-RU" sz="1500" dirty="0" smtClean="0">
                <a:solidFill>
                  <a:sysClr val="windowText" lastClr="000000"/>
                </a:solidFill>
              </a:rPr>
              <a:t>-</a:t>
            </a:r>
          </a:p>
          <a:p>
            <a:pPr algn="ctr"/>
            <a:r>
              <a:rPr lang="ru-RU" sz="1500" dirty="0" err="1" smtClean="0">
                <a:solidFill>
                  <a:sysClr val="windowText" lastClr="000000"/>
                </a:solidFill>
              </a:rPr>
              <a:t>ние</a:t>
            </a:r>
            <a:endParaRPr lang="ru-RU" sz="1500" dirty="0">
              <a:solidFill>
                <a:sysClr val="windowText" lastClr="000000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6003730" y="3178402"/>
            <a:ext cx="1539839" cy="5040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ysClr val="windowText" lastClr="000000"/>
                </a:solidFill>
              </a:rPr>
              <a:t>Паспорт</a:t>
            </a:r>
            <a:endParaRPr lang="ru-RU" sz="1500" dirty="0">
              <a:solidFill>
                <a:sysClr val="windowText" lastClr="000000"/>
              </a:solidFill>
            </a:endParaRPr>
          </a:p>
        </p:txBody>
      </p:sp>
      <p:sp>
        <p:nvSpPr>
          <p:cNvPr id="29" name="Прямоугольник 28"/>
          <p:cNvSpPr/>
          <p:nvPr/>
        </p:nvSpPr>
        <p:spPr>
          <a:xfrm>
            <a:off x="240818" y="1268760"/>
            <a:ext cx="1584177" cy="720080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Житель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30" name="Стрелка вправо 29"/>
          <p:cNvSpPr/>
          <p:nvPr/>
        </p:nvSpPr>
        <p:spPr>
          <a:xfrm rot="5400000">
            <a:off x="609009" y="2009695"/>
            <a:ext cx="756085" cy="714374"/>
          </a:xfrm>
          <a:prstGeom prst="rightArrow">
            <a:avLst>
              <a:gd name="adj1" fmla="val 50000"/>
              <a:gd name="adj2" fmla="val 32666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38" name="Овал 37"/>
          <p:cNvSpPr/>
          <p:nvPr/>
        </p:nvSpPr>
        <p:spPr>
          <a:xfrm>
            <a:off x="214313" y="2078849"/>
            <a:ext cx="1539839" cy="504056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ysClr val="windowText" lastClr="000000"/>
                </a:solidFill>
              </a:rPr>
              <a:t>Проблема</a:t>
            </a:r>
            <a:endParaRPr lang="ru-RU" sz="1500" dirty="0">
              <a:solidFill>
                <a:sysClr val="windowText" lastClr="000000"/>
              </a:solidFill>
            </a:endParaRPr>
          </a:p>
        </p:txBody>
      </p:sp>
      <p:pic>
        <p:nvPicPr>
          <p:cNvPr id="39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43" name="Группа 42"/>
          <p:cNvGrpSpPr/>
          <p:nvPr/>
        </p:nvGrpSpPr>
        <p:grpSpPr>
          <a:xfrm>
            <a:off x="3529750" y="5393424"/>
            <a:ext cx="3595235" cy="1373519"/>
            <a:chOff x="-358967" y="935"/>
            <a:chExt cx="3778059" cy="1392991"/>
          </a:xfrm>
          <a:scene3d>
            <a:camera prst="orthographicFront"/>
            <a:lightRig rig="flat" dir="t"/>
          </a:scene3d>
        </p:grpSpPr>
        <p:sp>
          <p:nvSpPr>
            <p:cNvPr id="45" name="Скругленный прямоугольник 44"/>
            <p:cNvSpPr/>
            <p:nvPr/>
          </p:nvSpPr>
          <p:spPr>
            <a:xfrm>
              <a:off x="-358967" y="935"/>
              <a:ext cx="3770289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700" i="1" dirty="0" smtClean="0"/>
                <a:t>Инициатор проекта: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700" dirty="0" smtClean="0"/>
                <a:t>житель области;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700" dirty="0" smtClean="0"/>
                <a:t>депутат Ярославской областной Думы;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700" dirty="0" smtClean="0"/>
                <a:t>глава администрации МО</a:t>
              </a:r>
              <a:r>
                <a:rPr lang="ru-RU" i="1" dirty="0" smtClean="0"/>
                <a:t>.</a:t>
              </a:r>
              <a:endParaRPr lang="ru-RU" dirty="0"/>
            </a:p>
          </p:txBody>
        </p:sp>
        <p:sp>
          <p:nvSpPr>
            <p:cNvPr id="46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endParaRPr lang="ru-RU" sz="1500" kern="1200" dirty="0"/>
            </a:p>
          </p:txBody>
        </p:sp>
      </p:grpSp>
      <p:grpSp>
        <p:nvGrpSpPr>
          <p:cNvPr id="47" name="Группа 46"/>
          <p:cNvGrpSpPr/>
          <p:nvPr/>
        </p:nvGrpSpPr>
        <p:grpSpPr>
          <a:xfrm>
            <a:off x="86448" y="1069218"/>
            <a:ext cx="9748302" cy="5687567"/>
            <a:chOff x="-7513410" y="41734"/>
            <a:chExt cx="10932502" cy="5768196"/>
          </a:xfrm>
          <a:scene3d>
            <a:camera prst="orthographicFront"/>
            <a:lightRig rig="flat" dir="t"/>
          </a:scene3d>
        </p:grpSpPr>
        <p:sp>
          <p:nvSpPr>
            <p:cNvPr id="48" name="Скругленный прямоугольник 47"/>
            <p:cNvSpPr/>
            <p:nvPr/>
          </p:nvSpPr>
          <p:spPr>
            <a:xfrm>
              <a:off x="-7513410" y="4416939"/>
              <a:ext cx="3770288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600" i="1" dirty="0" smtClean="0"/>
                <a:t>Проект инициативного бюджетирования: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600" dirty="0" smtClean="0"/>
                <a:t>взаимосвязанные мероприятия, реализуемые в составе государственных и муниципальных программ.</a:t>
              </a:r>
              <a:endParaRPr lang="ru-RU" sz="1600" dirty="0"/>
            </a:p>
          </p:txBody>
        </p:sp>
        <p:sp>
          <p:nvSpPr>
            <p:cNvPr id="50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endParaRPr lang="ru-RU" sz="1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5594361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Стрелка вправо 57"/>
          <p:cNvSpPr/>
          <p:nvPr/>
        </p:nvSpPr>
        <p:spPr>
          <a:xfrm>
            <a:off x="7137201" y="3655497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56" name="Стрелка вправо 55"/>
          <p:cNvSpPr/>
          <p:nvPr/>
        </p:nvSpPr>
        <p:spPr>
          <a:xfrm>
            <a:off x="7137201" y="2045817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55" name="Стрелка вправо 54"/>
          <p:cNvSpPr/>
          <p:nvPr/>
        </p:nvSpPr>
        <p:spPr>
          <a:xfrm>
            <a:off x="6038592" y="5158947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52" name="Стрелка вправо 51"/>
          <p:cNvSpPr/>
          <p:nvPr/>
        </p:nvSpPr>
        <p:spPr>
          <a:xfrm>
            <a:off x="4076533" y="5168472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50" name="Стрелка вправо 49"/>
          <p:cNvSpPr/>
          <p:nvPr/>
        </p:nvSpPr>
        <p:spPr>
          <a:xfrm>
            <a:off x="2096353" y="5168472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33" name="Стрелка вправо 32"/>
          <p:cNvSpPr/>
          <p:nvPr/>
        </p:nvSpPr>
        <p:spPr>
          <a:xfrm>
            <a:off x="5152892" y="3665517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31" name="Стрелка вправо 30"/>
          <p:cNvSpPr/>
          <p:nvPr/>
        </p:nvSpPr>
        <p:spPr>
          <a:xfrm>
            <a:off x="3196917" y="3674547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29" name="Стрелка вправо 28"/>
          <p:cNvSpPr/>
          <p:nvPr/>
        </p:nvSpPr>
        <p:spPr>
          <a:xfrm>
            <a:off x="1227168" y="3655497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24" name="Стрелка вправо 23"/>
          <p:cNvSpPr/>
          <p:nvPr/>
        </p:nvSpPr>
        <p:spPr>
          <a:xfrm>
            <a:off x="3195722" y="2084260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7" name="Стрелка вправо 16"/>
          <p:cNvSpPr/>
          <p:nvPr/>
        </p:nvSpPr>
        <p:spPr>
          <a:xfrm>
            <a:off x="5170404" y="2084260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4" name="Стрелка вправо 13"/>
          <p:cNvSpPr/>
          <p:nvPr/>
        </p:nvSpPr>
        <p:spPr>
          <a:xfrm>
            <a:off x="1200231" y="2098376"/>
            <a:ext cx="929145" cy="714374"/>
          </a:xfrm>
          <a:prstGeom prst="rightArrow">
            <a:avLst>
              <a:gd name="adj1" fmla="val 50000"/>
              <a:gd name="adj2" fmla="val 42000"/>
            </a:avLst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b="1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5</a:t>
            </a:fld>
            <a:endParaRPr lang="ru-RU" dirty="0"/>
          </a:p>
        </p:txBody>
      </p:sp>
      <p:sp>
        <p:nvSpPr>
          <p:cNvPr id="21" name="Овал 20"/>
          <p:cNvSpPr/>
          <p:nvPr/>
        </p:nvSpPr>
        <p:spPr>
          <a:xfrm>
            <a:off x="4143784" y="2005563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smtClean="0">
                <a:solidFill>
                  <a:schemeClr val="tx1"/>
                </a:solidFill>
              </a:rPr>
              <a:t>Выбор инициатив-ной группы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22" name="Овал 21"/>
          <p:cNvSpPr/>
          <p:nvPr/>
        </p:nvSpPr>
        <p:spPr>
          <a:xfrm>
            <a:off x="176309" y="2017558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</a:rPr>
              <a:t>Опреде-ление</a:t>
            </a:r>
            <a:r>
              <a:rPr lang="ru-RU" sz="1600" dirty="0" smtClean="0">
                <a:solidFill>
                  <a:schemeClr val="tx1"/>
                </a:solidFill>
              </a:rPr>
              <a:t> проблемы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3" name="Овал 22"/>
          <p:cNvSpPr/>
          <p:nvPr/>
        </p:nvSpPr>
        <p:spPr>
          <a:xfrm>
            <a:off x="2161275" y="2005563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b="1" dirty="0" smtClean="0">
                <a:solidFill>
                  <a:schemeClr val="tx1"/>
                </a:solidFill>
              </a:rPr>
              <a:t>Участие в собрании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25" name="Овал 24"/>
          <p:cNvSpPr/>
          <p:nvPr/>
        </p:nvSpPr>
        <p:spPr>
          <a:xfrm>
            <a:off x="6099549" y="1962529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</a:rPr>
              <a:t>Софинан-сирование</a:t>
            </a:r>
            <a:r>
              <a:rPr lang="ru-RU" sz="1600" dirty="0" smtClean="0">
                <a:solidFill>
                  <a:schemeClr val="tx1"/>
                </a:solidFill>
              </a:rPr>
              <a:t> проекта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28" name="Овал 27"/>
          <p:cNvSpPr/>
          <p:nvPr/>
        </p:nvSpPr>
        <p:spPr>
          <a:xfrm>
            <a:off x="176309" y="3563513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Сбор </a:t>
            </a:r>
            <a:r>
              <a:rPr lang="ru-RU" dirty="0" err="1" smtClean="0">
                <a:solidFill>
                  <a:schemeClr val="tx1"/>
                </a:solidFill>
              </a:rPr>
              <a:t>предло-жений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0" name="Овал 29"/>
          <p:cNvSpPr/>
          <p:nvPr/>
        </p:nvSpPr>
        <p:spPr>
          <a:xfrm>
            <a:off x="2168923" y="3572704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Подготовка паспорта проекта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4" name="Овал 33"/>
          <p:cNvSpPr/>
          <p:nvPr/>
        </p:nvSpPr>
        <p:spPr>
          <a:xfrm>
            <a:off x="6111162" y="3572209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err="1" smtClean="0">
                <a:solidFill>
                  <a:schemeClr val="tx1"/>
                </a:solidFill>
              </a:rPr>
              <a:t>Направ-ление</a:t>
            </a:r>
            <a:r>
              <a:rPr lang="ru-RU" sz="1600" dirty="0" smtClean="0">
                <a:solidFill>
                  <a:schemeClr val="tx1"/>
                </a:solidFill>
              </a:rPr>
              <a:t> на конкурс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6" name="Овал 35"/>
          <p:cNvSpPr/>
          <p:nvPr/>
        </p:nvSpPr>
        <p:spPr>
          <a:xfrm>
            <a:off x="4134392" y="3581734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err="1" smtClean="0">
                <a:solidFill>
                  <a:schemeClr val="tx1"/>
                </a:solidFill>
              </a:rPr>
              <a:t>Органи-зация</a:t>
            </a:r>
            <a:r>
              <a:rPr lang="ru-RU" sz="1500" dirty="0" smtClean="0">
                <a:solidFill>
                  <a:schemeClr val="tx1"/>
                </a:solidFill>
              </a:rPr>
              <a:t> </a:t>
            </a:r>
            <a:r>
              <a:rPr lang="ru-RU" sz="1500" dirty="0" err="1" smtClean="0">
                <a:solidFill>
                  <a:schemeClr val="tx1"/>
                </a:solidFill>
              </a:rPr>
              <a:t>обсужде-ния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45" name="Овал 44"/>
          <p:cNvSpPr/>
          <p:nvPr/>
        </p:nvSpPr>
        <p:spPr>
          <a:xfrm>
            <a:off x="8098414" y="3553159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Приемка работ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49" name="Овал 48"/>
          <p:cNvSpPr/>
          <p:nvPr/>
        </p:nvSpPr>
        <p:spPr>
          <a:xfrm>
            <a:off x="1078115" y="5085184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err="1" smtClean="0">
                <a:solidFill>
                  <a:schemeClr val="tx1"/>
                </a:solidFill>
              </a:rPr>
              <a:t>Предло-жения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1" name="Овал 50"/>
          <p:cNvSpPr/>
          <p:nvPr/>
        </p:nvSpPr>
        <p:spPr>
          <a:xfrm>
            <a:off x="3061414" y="5085184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err="1" smtClean="0">
                <a:solidFill>
                  <a:schemeClr val="tx1"/>
                </a:solidFill>
              </a:rPr>
              <a:t>Согласо-вание</a:t>
            </a:r>
            <a:r>
              <a:rPr lang="ru-RU" sz="1500" dirty="0" smtClean="0">
                <a:solidFill>
                  <a:schemeClr val="tx1"/>
                </a:solidFill>
              </a:rPr>
              <a:t> паспорта проекта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53" name="Овал 52"/>
          <p:cNvSpPr/>
          <p:nvPr/>
        </p:nvSpPr>
        <p:spPr>
          <a:xfrm>
            <a:off x="5020737" y="5063466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600" dirty="0" smtClean="0">
                <a:solidFill>
                  <a:schemeClr val="tx1"/>
                </a:solidFill>
              </a:rPr>
              <a:t>Сбор </a:t>
            </a:r>
            <a:r>
              <a:rPr lang="ru-RU" sz="1600" dirty="0" err="1" smtClean="0">
                <a:solidFill>
                  <a:schemeClr val="tx1"/>
                </a:solidFill>
              </a:rPr>
              <a:t>софинанси-рования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54" name="Овал 53"/>
          <p:cNvSpPr/>
          <p:nvPr/>
        </p:nvSpPr>
        <p:spPr>
          <a:xfrm>
            <a:off x="6965066" y="5044391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Приемка работ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57" name="Овал 56"/>
          <p:cNvSpPr/>
          <p:nvPr/>
        </p:nvSpPr>
        <p:spPr>
          <a:xfrm>
            <a:off x="8066346" y="1953004"/>
            <a:ext cx="1656000" cy="900000"/>
          </a:xfrm>
          <a:prstGeom prst="ellipse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1500" dirty="0" err="1" smtClean="0">
                <a:solidFill>
                  <a:schemeClr val="tx1"/>
                </a:solidFill>
              </a:rPr>
              <a:t>Монито</a:t>
            </a:r>
            <a:r>
              <a:rPr lang="ru-RU" sz="1500" dirty="0" smtClean="0">
                <a:solidFill>
                  <a:schemeClr val="tx1"/>
                </a:solidFill>
              </a:rPr>
              <a:t>-ринг реализации </a:t>
            </a:r>
            <a:endParaRPr lang="ru-RU" sz="1500" dirty="0">
              <a:solidFill>
                <a:schemeClr val="tx1"/>
              </a:solidFill>
            </a:endParaRPr>
          </a:p>
        </p:txBody>
      </p:sp>
      <p:sp>
        <p:nvSpPr>
          <p:cNvPr id="35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Последовательность действий участников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губернаторского проекта «Решаем вместе!»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37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8" name="Прямоугольник 37"/>
          <p:cNvSpPr/>
          <p:nvPr/>
        </p:nvSpPr>
        <p:spPr>
          <a:xfrm>
            <a:off x="181926" y="1544159"/>
            <a:ext cx="2191902" cy="43204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1. Житель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78940" y="1027630"/>
            <a:ext cx="972234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Участники губернаторского проекта </a:t>
            </a:r>
            <a:r>
              <a:rPr lang="ru-RU" dirty="0" smtClean="0"/>
              <a:t>указаны </a:t>
            </a:r>
            <a:r>
              <a:rPr lang="ru-RU" dirty="0"/>
              <a:t>согласно их очередности вовлечения в </a:t>
            </a:r>
            <a:r>
              <a:rPr lang="ru-RU" dirty="0" smtClean="0"/>
              <a:t>проект.</a:t>
            </a:r>
            <a:endParaRPr lang="ru-RU" dirty="0"/>
          </a:p>
        </p:txBody>
      </p:sp>
      <p:sp>
        <p:nvSpPr>
          <p:cNvPr id="39" name="Прямоугольник 38"/>
          <p:cNvSpPr/>
          <p:nvPr/>
        </p:nvSpPr>
        <p:spPr>
          <a:xfrm>
            <a:off x="557538" y="3095748"/>
            <a:ext cx="2191902" cy="43204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2. Инициатор</a:t>
            </a:r>
            <a:endParaRPr lang="ru-RU" sz="2200" b="1" dirty="0">
              <a:solidFill>
                <a:schemeClr val="tx1"/>
              </a:solidFill>
            </a:endParaRPr>
          </a:p>
        </p:txBody>
      </p:sp>
      <p:sp>
        <p:nvSpPr>
          <p:cNvPr id="40" name="Прямоугольник 39"/>
          <p:cNvSpPr/>
          <p:nvPr/>
        </p:nvSpPr>
        <p:spPr>
          <a:xfrm>
            <a:off x="1020272" y="4601976"/>
            <a:ext cx="3123511" cy="432048"/>
          </a:xfrm>
          <a:prstGeom prst="rect">
            <a:avLst/>
          </a:prstGeom>
          <a:noFill/>
          <a:ln>
            <a:solidFill>
              <a:srgbClr val="0070C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200" b="1" dirty="0" smtClean="0">
                <a:solidFill>
                  <a:schemeClr val="tx1"/>
                </a:solidFill>
              </a:rPr>
              <a:t>3. Инициативная группа</a:t>
            </a:r>
            <a:endParaRPr lang="ru-RU" sz="2200" b="1" dirty="0">
              <a:solidFill>
                <a:schemeClr val="tx1"/>
              </a:solidFill>
            </a:endParaRPr>
          </a:p>
        </p:txBody>
      </p:sp>
      <p:grpSp>
        <p:nvGrpSpPr>
          <p:cNvPr id="42" name="Группа 41"/>
          <p:cNvGrpSpPr/>
          <p:nvPr/>
        </p:nvGrpSpPr>
        <p:grpSpPr>
          <a:xfrm>
            <a:off x="973750" y="6117804"/>
            <a:ext cx="8042596" cy="692696"/>
            <a:chOff x="-358967" y="935"/>
            <a:chExt cx="3778059" cy="1392991"/>
          </a:xfrm>
          <a:scene3d>
            <a:camera prst="orthographicFront"/>
            <a:lightRig rig="flat" dir="t"/>
          </a:scene3d>
        </p:grpSpPr>
        <p:sp>
          <p:nvSpPr>
            <p:cNvPr id="43" name="Скругленный прямоугольник 42"/>
            <p:cNvSpPr/>
            <p:nvPr/>
          </p:nvSpPr>
          <p:spPr>
            <a:xfrm>
              <a:off x="-358967" y="935"/>
              <a:ext cx="3770289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700" dirty="0"/>
                <a:t>Инициативная группа </a:t>
              </a:r>
              <a:r>
                <a:rPr lang="ru-RU" sz="1700" dirty="0" smtClean="0"/>
                <a:t>жителей: объединение </a:t>
              </a:r>
              <a:r>
                <a:rPr lang="ru-RU" sz="1700" dirty="0"/>
                <a:t>жителей </a:t>
              </a:r>
              <a:r>
                <a:rPr lang="ru-RU" sz="1700" dirty="0" smtClean="0"/>
                <a:t>на </a:t>
              </a:r>
              <a:r>
                <a:rPr lang="ru-RU" sz="1700" dirty="0"/>
                <a:t>основе общности интересов с целью решения первоочередной проблемы местного </a:t>
              </a:r>
              <a:r>
                <a:rPr lang="ru-RU" sz="1700" dirty="0" smtClean="0"/>
                <a:t>значения. </a:t>
              </a:r>
              <a:endParaRPr lang="ru-RU" dirty="0"/>
            </a:p>
          </p:txBody>
        </p:sp>
        <p:sp>
          <p:nvSpPr>
            <p:cNvPr id="44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endParaRPr lang="ru-RU" sz="1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9458538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6</a:t>
            </a:fld>
            <a:endParaRPr lang="ru-RU" dirty="0"/>
          </a:p>
        </p:txBody>
      </p:sp>
      <p:graphicFrame>
        <p:nvGraphicFramePr>
          <p:cNvPr id="3" name="Таблица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479114599"/>
              </p:ext>
            </p:extLst>
          </p:nvPr>
        </p:nvGraphicFramePr>
        <p:xfrm>
          <a:off x="99248" y="1043135"/>
          <a:ext cx="9678288" cy="5772667"/>
        </p:xfrm>
        <a:graphic>
          <a:graphicData uri="http://schemas.openxmlformats.org/drawingml/2006/table">
            <a:tbl>
              <a:tblPr>
                <a:tableStyleId>{8799B23B-EC83-4686-B30A-512413B5E67A}</a:tableStyleId>
              </a:tblPr>
              <a:tblGrid>
                <a:gridCol w="2346252">
                  <a:extLst>
                    <a:ext uri="{9D8B030D-6E8A-4147-A177-3AD203B41FA5}">
                      <a16:colId xmlns="" xmlns:a16="http://schemas.microsoft.com/office/drawing/2014/main" val="20000"/>
                    </a:ext>
                  </a:extLst>
                </a:gridCol>
                <a:gridCol w="7332036">
                  <a:extLst>
                    <a:ext uri="{9D8B030D-6E8A-4147-A177-3AD203B41FA5}">
                      <a16:colId xmlns="" xmlns:a16="http://schemas.microsoft.com/office/drawing/2014/main" val="20001"/>
                    </a:ext>
                  </a:extLst>
                </a:gridCol>
              </a:tblGrid>
              <a:tr h="484387"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solidFill>
                            <a:schemeClr val="tx1"/>
                          </a:solidFill>
                        </a:rPr>
                        <a:t>Участник</a:t>
                      </a:r>
                      <a:endParaRPr lang="ru-RU" sz="18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Задачи</a:t>
                      </a:r>
                      <a:endParaRPr lang="ru-RU" sz="180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="" xmlns:a16="http://schemas.microsoft.com/office/drawing/2014/main" val="10000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ru-RU" sz="1700" b="1" dirty="0" smtClean="0">
                          <a:solidFill>
                            <a:schemeClr val="tx1"/>
                          </a:solidFill>
                        </a:rPr>
                        <a:t>4. Общественная комиссия</a:t>
                      </a:r>
                      <a:endParaRPr lang="ru-RU" sz="17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координация взаимодействия инициаторов проектов с жителями;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рассмотрение проектов и выдача рекомендации;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содействие инициатору во взаимодействии с участниками проекта;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контроль за исполнением проектов.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1"/>
                  </a:ext>
                </a:extLst>
              </a:tr>
              <a:tr h="1997854">
                <a:tc>
                  <a:txBody>
                    <a:bodyPr/>
                    <a:lstStyle/>
                    <a:p>
                      <a:r>
                        <a:rPr lang="ru-RU" sz="1700" b="1" dirty="0" smtClean="0">
                          <a:solidFill>
                            <a:schemeClr val="tx1"/>
                          </a:solidFill>
                        </a:rPr>
                        <a:t>5. Проектный офис</a:t>
                      </a:r>
                      <a:endParaRPr lang="ru-RU" sz="17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endParaRPr lang="ru-RU" sz="17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информационная поддержка;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участие</a:t>
                      </a:r>
                      <a:r>
                        <a:rPr lang="ru-RU" sz="17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в </a:t>
                      </a:r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собраниях жителей;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организация конкурсного отбора проектов;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сбор информации о реализации проектов;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организация для жителей мониторинга 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реализации проектов.</a:t>
                      </a:r>
                    </a:p>
                    <a:p>
                      <a:pPr algn="l"/>
                      <a:endParaRPr lang="ru-RU" sz="170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2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ru-RU" sz="1700" b="1" dirty="0" smtClean="0">
                          <a:solidFill>
                            <a:schemeClr val="tx1"/>
                          </a:solidFill>
                        </a:rPr>
                        <a:t>6. Межведомственная комиссия</a:t>
                      </a:r>
                      <a:endParaRPr lang="ru-RU" sz="17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проведение конкурсного отбора проектов;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организация контроля за исполнением проектов;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рассмотрение отчетности об итогах реализации проектов;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информирование</a:t>
                      </a:r>
                      <a:r>
                        <a:rPr lang="ru-RU" sz="170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 населения о результатах губернаторского проекта</a:t>
                      </a:r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3"/>
                  </a:ext>
                </a:extLst>
              </a:tr>
              <a:tr h="398120">
                <a:tc>
                  <a:txBody>
                    <a:bodyPr/>
                    <a:lstStyle/>
                    <a:p>
                      <a:r>
                        <a:rPr lang="ru-RU" sz="1700" b="1" dirty="0" smtClean="0">
                          <a:solidFill>
                            <a:schemeClr val="tx1"/>
                          </a:solidFill>
                        </a:rPr>
                        <a:t>7. Исполнитель</a:t>
                      </a:r>
                      <a:endParaRPr lang="ru-RU" sz="17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организация работы по исполнению проектов;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целевое и эффективное расходование бюджетных средств;</a:t>
                      </a:r>
                    </a:p>
                    <a:p>
                      <a:pPr algn="l"/>
                      <a:r>
                        <a:rPr lang="ru-RU" sz="170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- формирование отчетности об исполнении проектов.</a:t>
                      </a:r>
                    </a:p>
                  </a:txBody>
                  <a:tcPr anchor="ctr">
                    <a:lnL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4">
                          <a:lumMod val="40000"/>
                          <a:lumOff val="6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=""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Последовательность действий участников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губернаторского проекта «Решаем вместе!»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8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10" name="Группа 9"/>
          <p:cNvGrpSpPr/>
          <p:nvPr/>
        </p:nvGrpSpPr>
        <p:grpSpPr>
          <a:xfrm>
            <a:off x="6739053" y="2907134"/>
            <a:ext cx="3038483" cy="1644731"/>
            <a:chOff x="-586913" y="-4268768"/>
            <a:chExt cx="4006005" cy="5621895"/>
          </a:xfrm>
          <a:scene3d>
            <a:camera prst="orthographicFront"/>
            <a:lightRig rig="flat" dir="t"/>
          </a:scene3d>
        </p:grpSpPr>
        <p:sp>
          <p:nvSpPr>
            <p:cNvPr id="12" name="Скругленный прямоугольник 11"/>
            <p:cNvSpPr/>
            <p:nvPr/>
          </p:nvSpPr>
          <p:spPr>
            <a:xfrm>
              <a:off x="-586913" y="-4268768"/>
              <a:ext cx="4006005" cy="5621895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700" dirty="0"/>
                <a:t>Проектный </a:t>
              </a:r>
              <a:r>
                <a:rPr lang="ru-RU" sz="1700" dirty="0" smtClean="0"/>
                <a:t>офис формируется Советом </a:t>
              </a:r>
              <a:r>
                <a:rPr lang="ru-RU" sz="1700" dirty="0"/>
                <a:t>муниципальных </a:t>
              </a:r>
              <a:r>
                <a:rPr lang="ru-RU" sz="1700" dirty="0" smtClean="0"/>
                <a:t>образований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sz="1700" dirty="0" smtClean="0"/>
                <a:t>для </a:t>
              </a:r>
              <a:r>
                <a:rPr lang="ru-RU" sz="1700" dirty="0"/>
                <a:t>организационного сопровождения губернаторского проекта.</a:t>
              </a:r>
              <a:endParaRPr lang="ru-RU" dirty="0"/>
            </a:p>
          </p:txBody>
        </p:sp>
        <p:sp>
          <p:nvSpPr>
            <p:cNvPr id="13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endParaRPr lang="ru-RU" sz="1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2475861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Скругленный прямоугольник 21"/>
          <p:cNvSpPr/>
          <p:nvPr/>
        </p:nvSpPr>
        <p:spPr>
          <a:xfrm>
            <a:off x="613384" y="5878532"/>
            <a:ext cx="180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 1 ноября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2017 г.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630846" y="5198819"/>
            <a:ext cx="180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 1 октября </a:t>
            </a:r>
          </a:p>
          <a:p>
            <a:pPr algn="ctr"/>
            <a:r>
              <a:rPr lang="ru-RU" dirty="0" smtClean="0">
                <a:solidFill>
                  <a:schemeClr val="tx1"/>
                </a:solidFill>
              </a:rPr>
              <a:t>2017 г.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7" name="Скругленный прямоугольник 16"/>
          <p:cNvSpPr/>
          <p:nvPr/>
        </p:nvSpPr>
        <p:spPr>
          <a:xfrm>
            <a:off x="642277" y="4552413"/>
            <a:ext cx="1800000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до 1 мая 2017 г.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6" name="Скругленный прямоугольник 15"/>
          <p:cNvSpPr/>
          <p:nvPr/>
        </p:nvSpPr>
        <p:spPr>
          <a:xfrm>
            <a:off x="649897" y="3337559"/>
            <a:ext cx="1800000" cy="11016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до 15 апреля </a:t>
            </a:r>
          </a:p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2017 г</a:t>
            </a:r>
            <a:r>
              <a:rPr lang="ru-RU" b="1" dirty="0" smtClean="0">
                <a:solidFill>
                  <a:schemeClr val="tx1"/>
                </a:solidFill>
              </a:rPr>
              <a:t>.</a:t>
            </a:r>
            <a:endParaRPr lang="ru-RU" b="1" dirty="0">
              <a:solidFill>
                <a:schemeClr val="tx1"/>
              </a:solidFill>
            </a:endParaRPr>
          </a:p>
        </p:txBody>
      </p:sp>
      <p:sp>
        <p:nvSpPr>
          <p:cNvPr id="15" name="Скругленный прямоугольник 14"/>
          <p:cNvSpPr/>
          <p:nvPr/>
        </p:nvSpPr>
        <p:spPr>
          <a:xfrm>
            <a:off x="627037" y="1901868"/>
            <a:ext cx="1800000" cy="1296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март </a:t>
            </a:r>
          </a:p>
          <a:p>
            <a:pPr algn="ctr"/>
            <a:r>
              <a:rPr lang="ru-RU" sz="2000" dirty="0" smtClean="0">
                <a:solidFill>
                  <a:schemeClr val="tx1"/>
                </a:solidFill>
              </a:rPr>
              <a:t>2017 г</a:t>
            </a:r>
            <a:r>
              <a:rPr lang="ru-RU" dirty="0" smtClean="0">
                <a:solidFill>
                  <a:schemeClr val="tx1"/>
                </a:solidFill>
              </a:rPr>
              <a:t>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7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5298" y="1244647"/>
            <a:ext cx="180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9" name="Прямоугольник 8"/>
          <p:cNvSpPr/>
          <p:nvPr/>
        </p:nvSpPr>
        <p:spPr>
          <a:xfrm>
            <a:off x="2396699" y="1308597"/>
            <a:ext cx="6848181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i="1" dirty="0" smtClean="0"/>
              <a:t>Старт губернаторского проекта</a:t>
            </a:r>
            <a:endParaRPr lang="ru-RU" sz="2000" i="1" dirty="0"/>
          </a:p>
        </p:txBody>
      </p:sp>
      <p:sp>
        <p:nvSpPr>
          <p:cNvPr id="23" name="Скругленный прямоугольник 22"/>
          <p:cNvSpPr/>
          <p:nvPr/>
        </p:nvSpPr>
        <p:spPr>
          <a:xfrm>
            <a:off x="2430731" y="1901052"/>
            <a:ext cx="6861860" cy="1296000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Прямоугольник 9"/>
          <p:cNvSpPr/>
          <p:nvPr/>
        </p:nvSpPr>
        <p:spPr>
          <a:xfrm>
            <a:off x="2397193" y="1836554"/>
            <a:ext cx="6858000" cy="140038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i="1" dirty="0" smtClean="0"/>
              <a:t>Формирование муниципальных общественных комиссий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i="1" dirty="0" smtClean="0"/>
              <a:t>Проведение обучающих семинаров в МО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/>
              <a:t>Подготовка и распространение информационных материалов</a:t>
            </a:r>
            <a:endParaRPr lang="ru-RU" sz="1700" dirty="0"/>
          </a:p>
          <a:p>
            <a:pPr marL="285750" lvl="0" indent="-285750">
              <a:buFont typeface="Arial" panose="020B0604020202020204" pitchFamily="34" charset="0"/>
              <a:buChar char="•"/>
            </a:pPr>
            <a:r>
              <a:rPr lang="ru-RU" sz="1700" dirty="0">
                <a:solidFill>
                  <a:prstClr val="black"/>
                </a:solidFill>
              </a:rPr>
              <a:t>Утверждение порядков предоставления межбюджетных трансфертов из областного </a:t>
            </a:r>
            <a:r>
              <a:rPr lang="ru-RU" sz="1700" dirty="0" smtClean="0">
                <a:solidFill>
                  <a:prstClr val="black"/>
                </a:solidFill>
              </a:rPr>
              <a:t>бюджета</a:t>
            </a:r>
            <a:endParaRPr lang="ru-RU" sz="1700" dirty="0" smtClean="0"/>
          </a:p>
        </p:txBody>
      </p:sp>
      <p:sp>
        <p:nvSpPr>
          <p:cNvPr id="6" name="Скругленный прямоугольник 5"/>
          <p:cNvSpPr/>
          <p:nvPr/>
        </p:nvSpPr>
        <p:spPr>
          <a:xfrm>
            <a:off x="636246" y="1244647"/>
            <a:ext cx="1780742" cy="540000"/>
          </a:xfrm>
          <a:prstGeom prst="roundRect">
            <a:avLst/>
          </a:prstGeom>
          <a:solidFill>
            <a:schemeClr val="accent4">
              <a:lumMod val="40000"/>
              <a:lumOff val="60000"/>
            </a:schemeClr>
          </a:solidFill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ru-RU" dirty="0" smtClean="0">
                <a:solidFill>
                  <a:schemeClr val="tx1"/>
                </a:solidFill>
              </a:rPr>
              <a:t>20 февраля 2017 г.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24" name="Скругленный прямоугольник 23"/>
          <p:cNvSpPr/>
          <p:nvPr/>
        </p:nvSpPr>
        <p:spPr>
          <a:xfrm>
            <a:off x="2451129" y="3337559"/>
            <a:ext cx="6841462" cy="1102223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Прямоугольник 11"/>
          <p:cNvSpPr/>
          <p:nvPr/>
        </p:nvSpPr>
        <p:spPr>
          <a:xfrm>
            <a:off x="2464766" y="3311048"/>
            <a:ext cx="6804064" cy="11387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b="1" dirty="0"/>
              <a:t>Проведение </a:t>
            </a:r>
            <a:r>
              <a:rPr lang="ru-RU" sz="1700" b="1" dirty="0" smtClean="0"/>
              <a:t>собраний и </a:t>
            </a:r>
            <a:r>
              <a:rPr lang="ru-RU" sz="1700" b="1" dirty="0"/>
              <a:t>формирование инициативных групп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/>
              <a:t>Рассмотрение проектов </a:t>
            </a:r>
            <a:r>
              <a:rPr lang="ru-RU" sz="1700" dirty="0" smtClean="0"/>
              <a:t>муниципальными общественными комиссиями и передача их паспортов в проектный офис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1700" dirty="0" smtClean="0"/>
              <a:t>Создание </a:t>
            </a:r>
            <a:r>
              <a:rPr lang="ru-RU" sz="1700" dirty="0"/>
              <a:t>раздела проекта на портале </a:t>
            </a:r>
            <a:r>
              <a:rPr lang="en-US" sz="1700" dirty="0" smtClean="0"/>
              <a:t>yarregion.ru</a:t>
            </a:r>
            <a:endParaRPr lang="ru-RU" sz="1700" dirty="0"/>
          </a:p>
        </p:txBody>
      </p:sp>
      <p:sp>
        <p:nvSpPr>
          <p:cNvPr id="28" name="Скругленный прямоугольник 27"/>
          <p:cNvSpPr/>
          <p:nvPr/>
        </p:nvSpPr>
        <p:spPr>
          <a:xfrm>
            <a:off x="2451127" y="4553107"/>
            <a:ext cx="6827891" cy="540000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Прямоугольник 28"/>
          <p:cNvSpPr/>
          <p:nvPr/>
        </p:nvSpPr>
        <p:spPr>
          <a:xfrm>
            <a:off x="2430731" y="4618205"/>
            <a:ext cx="679436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dirty="0" smtClean="0"/>
              <a:t>Рассмотрение проектов межведомственной комиссией</a:t>
            </a:r>
            <a:endParaRPr lang="ru-RU" dirty="0"/>
          </a:p>
        </p:txBody>
      </p:sp>
      <p:sp>
        <p:nvSpPr>
          <p:cNvPr id="30" name="Скругленный прямоугольник 29"/>
          <p:cNvSpPr/>
          <p:nvPr/>
        </p:nvSpPr>
        <p:spPr>
          <a:xfrm>
            <a:off x="2430731" y="5203939"/>
            <a:ext cx="6848288" cy="540000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1" name="Прямоугольник 30"/>
          <p:cNvSpPr/>
          <p:nvPr/>
        </p:nvSpPr>
        <p:spPr>
          <a:xfrm>
            <a:off x="2451127" y="5279678"/>
            <a:ext cx="674042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Исполнение проектов</a:t>
            </a:r>
            <a:endParaRPr lang="ru-RU" sz="2000" dirty="0"/>
          </a:p>
        </p:txBody>
      </p:sp>
      <p:sp>
        <p:nvSpPr>
          <p:cNvPr id="32" name="Скругленный прямоугольник 31"/>
          <p:cNvSpPr/>
          <p:nvPr/>
        </p:nvSpPr>
        <p:spPr>
          <a:xfrm>
            <a:off x="2416988" y="5890366"/>
            <a:ext cx="6862030" cy="540000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33" name="Прямоугольник 32"/>
          <p:cNvSpPr/>
          <p:nvPr/>
        </p:nvSpPr>
        <p:spPr>
          <a:xfrm>
            <a:off x="2436246" y="5957814"/>
            <a:ext cx="6794362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ru-RU" sz="2000" dirty="0" smtClean="0"/>
              <a:t>Подведение итогов губернаторского проекта</a:t>
            </a:r>
            <a:endParaRPr lang="ru-RU" sz="2000" dirty="0"/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2416987" y="1244647"/>
            <a:ext cx="6856492" cy="540000"/>
          </a:xfrm>
          <a:prstGeom prst="roundRect">
            <a:avLst/>
          </a:prstGeom>
          <a:noFill/>
          <a:ln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 dirty="0"/>
          </a:p>
        </p:txBody>
      </p:sp>
      <p:sp>
        <p:nvSpPr>
          <p:cNvPr id="25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Дорожная карта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губернаторского проекта «Решаем вместе!»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26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177450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8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5298" y="1244647"/>
            <a:ext cx="180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25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Собрание жителей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26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aphicFrame>
        <p:nvGraphicFramePr>
          <p:cNvPr id="4" name="Схема 3"/>
          <p:cNvGraphicFramePr/>
          <p:nvPr>
            <p:extLst>
              <p:ext uri="{D42A27DB-BD31-4B8C-83A1-F6EECF244321}">
                <p14:modId xmlns:p14="http://schemas.microsoft.com/office/powerpoint/2010/main" val="1917677893"/>
              </p:ext>
            </p:extLst>
          </p:nvPr>
        </p:nvGraphicFramePr>
        <p:xfrm>
          <a:off x="63622" y="3816581"/>
          <a:ext cx="9822475" cy="242073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27" name="Группа 26"/>
          <p:cNvGrpSpPr/>
          <p:nvPr/>
        </p:nvGrpSpPr>
        <p:grpSpPr>
          <a:xfrm>
            <a:off x="0" y="1013105"/>
            <a:ext cx="9906000" cy="987267"/>
            <a:chOff x="1" y="935"/>
            <a:chExt cx="3459890" cy="1392991"/>
          </a:xfrm>
          <a:scene3d>
            <a:camera prst="orthographicFront"/>
            <a:lightRig rig="flat" dir="t"/>
          </a:scene3d>
        </p:grpSpPr>
        <p:sp>
          <p:nvSpPr>
            <p:cNvPr id="34" name="Скругленный прямоугольник 33"/>
            <p:cNvSpPr/>
            <p:nvPr/>
          </p:nvSpPr>
          <p:spPr>
            <a:xfrm>
              <a:off x="1" y="935"/>
              <a:ext cx="3459890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35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r>
                <a:rPr lang="ru-RU" dirty="0"/>
                <a:t>Проекты инициативного бюджетирования подлежат </a:t>
              </a:r>
              <a:r>
                <a:rPr lang="ru-RU" b="1" dirty="0"/>
                <a:t>обязательному рассмотрению </a:t>
              </a:r>
              <a:endParaRPr lang="ru-RU" b="1" dirty="0" smtClean="0"/>
            </a:p>
            <a:p>
              <a:pPr lvl="0" algn="ctr" defTabSz="889000">
                <a:spcBef>
                  <a:spcPct val="0"/>
                </a:spcBef>
              </a:pPr>
              <a:r>
                <a:rPr lang="ru-RU" b="1" dirty="0" smtClean="0"/>
                <a:t>на </a:t>
              </a:r>
              <a:r>
                <a:rPr lang="ru-RU" b="1" dirty="0"/>
                <a:t>собраниях жителей</a:t>
              </a:r>
              <a:r>
                <a:rPr lang="ru-RU" dirty="0"/>
                <a:t> (встрече депутата Ярославской областной Думы с избирателями, общем собрании собственников помещений в многоквартирном доме</a:t>
              </a:r>
              <a:r>
                <a:rPr lang="ru-RU" dirty="0" smtClean="0"/>
                <a:t>).</a:t>
              </a:r>
              <a:endParaRPr lang="ru-RU" kern="1200" dirty="0"/>
            </a:p>
          </p:txBody>
        </p:sp>
      </p:grpSp>
      <p:sp>
        <p:nvSpPr>
          <p:cNvPr id="5" name="Прямоугольник 4"/>
          <p:cNvSpPr/>
          <p:nvPr/>
        </p:nvSpPr>
        <p:spPr>
          <a:xfrm>
            <a:off x="116811" y="2000372"/>
            <a:ext cx="978918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dirty="0"/>
              <a:t>Порядок проведения собраний </a:t>
            </a:r>
            <a:r>
              <a:rPr lang="ru-RU" dirty="0" smtClean="0"/>
              <a:t>определяется решением ОМСУ и Жилищным </a:t>
            </a:r>
            <a:r>
              <a:rPr lang="ru-RU" dirty="0"/>
              <a:t>кодексом РФ</a:t>
            </a:r>
            <a:r>
              <a:rPr lang="ru-RU" dirty="0" smtClean="0"/>
              <a:t>.</a:t>
            </a:r>
          </a:p>
          <a:p>
            <a:pPr algn="ctr"/>
            <a:r>
              <a:rPr lang="ru-RU" dirty="0" smtClean="0"/>
              <a:t>Необходимо информирование жителей о собрании через СМИ или информационный стенд.</a:t>
            </a:r>
            <a:endParaRPr lang="ru-RU" dirty="0"/>
          </a:p>
        </p:txBody>
      </p:sp>
      <p:grpSp>
        <p:nvGrpSpPr>
          <p:cNvPr id="40" name="Группа 39"/>
          <p:cNvGrpSpPr/>
          <p:nvPr/>
        </p:nvGrpSpPr>
        <p:grpSpPr>
          <a:xfrm>
            <a:off x="7669" y="2615436"/>
            <a:ext cx="9898332" cy="1080120"/>
            <a:chOff x="1" y="935"/>
            <a:chExt cx="3459890" cy="1392991"/>
          </a:xfrm>
          <a:scene3d>
            <a:camera prst="orthographicFront"/>
            <a:lightRig rig="flat" dir="t"/>
          </a:scene3d>
        </p:grpSpPr>
        <p:sp>
          <p:nvSpPr>
            <p:cNvPr id="41" name="Скругленный прямоугольник 40"/>
            <p:cNvSpPr/>
            <p:nvPr/>
          </p:nvSpPr>
          <p:spPr>
            <a:xfrm>
              <a:off x="1" y="935"/>
              <a:ext cx="3459890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2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r>
                <a:rPr lang="ru-RU" b="1" dirty="0" smtClean="0"/>
                <a:t>Мнение </a:t>
              </a:r>
              <a:r>
                <a:rPr lang="ru-RU" b="1" dirty="0"/>
                <a:t>жителей </a:t>
              </a:r>
              <a:r>
                <a:rPr lang="ru-RU" b="1" dirty="0" smtClean="0"/>
                <a:t>на собрании выражается </a:t>
              </a:r>
              <a:r>
                <a:rPr lang="ru-RU" b="1" dirty="0"/>
                <a:t>путем очного голосования. </a:t>
              </a:r>
              <a:endParaRPr lang="ru-RU" b="1" dirty="0" smtClean="0"/>
            </a:p>
            <a:p>
              <a:pPr lvl="0" algn="ctr" defTabSz="889000">
                <a:spcBef>
                  <a:spcPct val="0"/>
                </a:spcBef>
              </a:pPr>
              <a:r>
                <a:rPr lang="ru-RU" b="1" dirty="0" smtClean="0"/>
                <a:t>Результаты </a:t>
              </a:r>
              <a:r>
                <a:rPr lang="ru-RU" b="1" dirty="0"/>
                <a:t>заочного голосования </a:t>
              </a:r>
              <a:r>
                <a:rPr lang="ru-RU" dirty="0" smtClean="0"/>
                <a:t>(с </a:t>
              </a:r>
              <a:r>
                <a:rPr lang="ru-RU" dirty="0"/>
                <a:t>использованием подписных листов) </a:t>
              </a:r>
              <a:r>
                <a:rPr lang="ru-RU" b="1" dirty="0"/>
                <a:t>не будут приниматься </a:t>
              </a:r>
              <a:r>
                <a:rPr lang="ru-RU" dirty="0"/>
                <a:t>к учету при проведении конкурсного отбора проектов инициативного </a:t>
              </a:r>
              <a:r>
                <a:rPr lang="ru-RU" dirty="0" smtClean="0"/>
                <a:t>бюджетирования.</a:t>
              </a:r>
              <a:endParaRPr lang="ru-RU" kern="1200" dirty="0"/>
            </a:p>
          </p:txBody>
        </p:sp>
      </p:grpSp>
      <p:grpSp>
        <p:nvGrpSpPr>
          <p:cNvPr id="43" name="Группа 42"/>
          <p:cNvGrpSpPr/>
          <p:nvPr/>
        </p:nvGrpSpPr>
        <p:grpSpPr>
          <a:xfrm>
            <a:off x="420078" y="6288798"/>
            <a:ext cx="9065842" cy="504055"/>
            <a:chOff x="1" y="935"/>
            <a:chExt cx="3459890" cy="1392991"/>
          </a:xfrm>
          <a:scene3d>
            <a:camera prst="orthographicFront"/>
            <a:lightRig rig="flat" dir="t"/>
          </a:scene3d>
        </p:grpSpPr>
        <p:sp>
          <p:nvSpPr>
            <p:cNvPr id="44" name="Скругленный прямоугольник 43"/>
            <p:cNvSpPr/>
            <p:nvPr/>
          </p:nvSpPr>
          <p:spPr>
            <a:xfrm>
              <a:off x="1" y="935"/>
              <a:ext cx="3459890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45" name="Скругленный прямоугольник 4"/>
            <p:cNvSpPr/>
            <p:nvPr/>
          </p:nvSpPr>
          <p:spPr>
            <a:xfrm>
              <a:off x="40800" y="41734"/>
              <a:ext cx="3378292" cy="1311394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r>
                <a:rPr lang="ru-RU" b="1" dirty="0" smtClean="0"/>
                <a:t>Необходимо провести видеозапись голосования жителей на собрании </a:t>
              </a:r>
              <a:r>
                <a:rPr lang="ru-RU" dirty="0" smtClean="0"/>
                <a:t>(5-10 мин.).</a:t>
              </a:r>
              <a:endParaRPr lang="ru-RU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34807361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>
          <a:xfrm>
            <a:off x="9504743" y="6492878"/>
            <a:ext cx="401259" cy="365125"/>
          </a:xfrm>
        </p:spPr>
        <p:txBody>
          <a:bodyPr/>
          <a:lstStyle/>
          <a:p>
            <a:fld id="{540CAC86-4FE7-4D00-A422-A0E31BE578CC}" type="slidenum">
              <a:rPr lang="ru-RU" smtClean="0"/>
              <a:t>9</a:t>
            </a:fld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625298" y="1244647"/>
            <a:ext cx="18000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ru-RU" dirty="0"/>
          </a:p>
          <a:p>
            <a:endParaRPr lang="ru-RU" dirty="0"/>
          </a:p>
        </p:txBody>
      </p:sp>
      <p:sp>
        <p:nvSpPr>
          <p:cNvPr id="25" name="TextBox 6"/>
          <p:cNvSpPr txBox="1">
            <a:spLocks noChangeArrowheads="1"/>
          </p:cNvSpPr>
          <p:nvPr/>
        </p:nvSpPr>
        <p:spPr bwMode="auto">
          <a:xfrm>
            <a:off x="724388" y="10578"/>
            <a:ext cx="9161710" cy="901939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solidFill>
              <a:schemeClr val="accent3">
                <a:lumMod val="60000"/>
                <a:lumOff val="40000"/>
              </a:schemeClr>
            </a:solidFill>
            <a:headEnd/>
            <a:tailEnd/>
          </a:ln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anchor="ctr" anchorCtr="0"/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Паспорт проекта </a:t>
            </a:r>
          </a:p>
          <a:p>
            <a:pPr algn="ctr"/>
            <a:r>
              <a:rPr lang="ru-RU" sz="2400" b="1" dirty="0" smtClean="0">
                <a:solidFill>
                  <a:schemeClr val="tx1"/>
                </a:solidFill>
                <a:latin typeface="Constantia" panose="02030602050306030303" pitchFamily="18" charset="0"/>
              </a:rPr>
              <a:t>инициативного бюджетирования</a:t>
            </a:r>
            <a:endParaRPr lang="ru-RU" sz="2400" b="1" dirty="0">
              <a:solidFill>
                <a:schemeClr val="tx1"/>
              </a:solidFill>
              <a:latin typeface="Constantia" panose="02030602050306030303" pitchFamily="18" charset="0"/>
              <a:cs typeface="Arial" charset="0"/>
            </a:endParaRPr>
          </a:p>
        </p:txBody>
      </p:sp>
      <p:pic>
        <p:nvPicPr>
          <p:cNvPr id="26" name="Рисунок 6" descr="gerb1.jpg"/>
          <p:cNvPicPr>
            <a:picLocks noChangeAspect="1"/>
          </p:cNvPicPr>
          <p:nvPr/>
        </p:nvPicPr>
        <p:blipFill>
          <a:blip r:embed="rId3" cstate="email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99248" y="9525"/>
            <a:ext cx="514740" cy="903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grpSp>
        <p:nvGrpSpPr>
          <p:cNvPr id="6" name="Группа 5"/>
          <p:cNvGrpSpPr/>
          <p:nvPr/>
        </p:nvGrpSpPr>
        <p:grpSpPr>
          <a:xfrm>
            <a:off x="0" y="1017565"/>
            <a:ext cx="9906002" cy="687703"/>
            <a:chOff x="1" y="935"/>
            <a:chExt cx="3459890" cy="1392991"/>
          </a:xfrm>
          <a:scene3d>
            <a:camera prst="orthographicFront"/>
            <a:lightRig rig="flat" dir="t"/>
          </a:scene3d>
        </p:grpSpPr>
        <p:sp>
          <p:nvSpPr>
            <p:cNvPr id="8" name="Скругленный прямоугольник 7"/>
            <p:cNvSpPr/>
            <p:nvPr/>
          </p:nvSpPr>
          <p:spPr>
            <a:xfrm>
              <a:off x="1" y="935"/>
              <a:ext cx="3459890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9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r>
                <a:rPr lang="ru-RU" dirty="0" smtClean="0"/>
                <a:t>Паспорт </a:t>
              </a:r>
              <a:r>
                <a:rPr lang="ru-RU" dirty="0"/>
                <a:t>проекта формируется </a:t>
              </a:r>
              <a:r>
                <a:rPr lang="ru-RU" b="1" dirty="0"/>
                <a:t>инициатором проекта инициативного бюджетирования </a:t>
              </a:r>
              <a:endParaRPr lang="ru-RU" b="1" dirty="0" smtClean="0"/>
            </a:p>
            <a:p>
              <a:pPr lvl="0" algn="ctr" defTabSz="889000">
                <a:spcBef>
                  <a:spcPct val="0"/>
                </a:spcBef>
              </a:pPr>
              <a:r>
                <a:rPr lang="ru-RU" dirty="0" smtClean="0"/>
                <a:t>по </a:t>
              </a:r>
              <a:r>
                <a:rPr lang="ru-RU" dirty="0"/>
                <a:t>форме, установленной указом Губернатора </a:t>
              </a:r>
              <a:r>
                <a:rPr lang="ru-RU" dirty="0" smtClean="0"/>
                <a:t>области. </a:t>
              </a:r>
              <a:endParaRPr lang="ru-RU" kern="1200" dirty="0"/>
            </a:p>
          </p:txBody>
        </p:sp>
      </p:grpSp>
      <p:graphicFrame>
        <p:nvGraphicFramePr>
          <p:cNvPr id="2" name="Схема 1"/>
          <p:cNvGraphicFramePr/>
          <p:nvPr>
            <p:extLst>
              <p:ext uri="{D42A27DB-BD31-4B8C-83A1-F6EECF244321}">
                <p14:modId xmlns:p14="http://schemas.microsoft.com/office/powerpoint/2010/main" val="2107229947"/>
              </p:ext>
            </p:extLst>
          </p:nvPr>
        </p:nvGraphicFramePr>
        <p:xfrm>
          <a:off x="133202" y="1819318"/>
          <a:ext cx="9666366" cy="4626955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grpSp>
        <p:nvGrpSpPr>
          <p:cNvPr id="12" name="Группа 11"/>
          <p:cNvGrpSpPr/>
          <p:nvPr/>
        </p:nvGrpSpPr>
        <p:grpSpPr>
          <a:xfrm>
            <a:off x="356618" y="6307605"/>
            <a:ext cx="9133424" cy="458643"/>
            <a:chOff x="1" y="935"/>
            <a:chExt cx="3459890" cy="1394840"/>
          </a:xfrm>
          <a:scene3d>
            <a:camera prst="orthographicFront"/>
            <a:lightRig rig="flat" dir="t"/>
          </a:scene3d>
        </p:grpSpPr>
        <p:sp>
          <p:nvSpPr>
            <p:cNvPr id="13" name="Скругленный прямоугольник 12"/>
            <p:cNvSpPr/>
            <p:nvPr/>
          </p:nvSpPr>
          <p:spPr>
            <a:xfrm>
              <a:off x="1" y="935"/>
              <a:ext cx="3459890" cy="1392991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/>
            <a:lstStyle/>
            <a:p>
              <a:endParaRPr lang="ru-RU" dirty="0"/>
            </a:p>
          </p:txBody>
        </p:sp>
        <p:sp>
          <p:nvSpPr>
            <p:cNvPr id="14" name="Скругленный прямоугольник 4"/>
            <p:cNvSpPr/>
            <p:nvPr/>
          </p:nvSpPr>
          <p:spPr>
            <a:xfrm>
              <a:off x="38117" y="84383"/>
              <a:ext cx="3378292" cy="1311392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r>
                <a:rPr lang="ru-RU" dirty="0" smtClean="0"/>
                <a:t>К </a:t>
              </a:r>
              <a:r>
                <a:rPr lang="ru-RU" dirty="0"/>
                <a:t>паспорту проекта прилагается комплект подтверждающих документов и </a:t>
              </a:r>
              <a:r>
                <a:rPr lang="ru-RU" dirty="0" smtClean="0"/>
                <a:t>материалов</a:t>
              </a:r>
              <a:r>
                <a:rPr lang="en-US" dirty="0"/>
                <a:t>.</a:t>
              </a:r>
              <a:r>
                <a:rPr lang="ru-RU" dirty="0" smtClean="0"/>
                <a:t> </a:t>
              </a:r>
              <a:endParaRPr lang="ru-RU" kern="1200" dirty="0"/>
            </a:p>
          </p:txBody>
        </p:sp>
      </p:grpSp>
      <p:grpSp>
        <p:nvGrpSpPr>
          <p:cNvPr id="15" name="Группа 14"/>
          <p:cNvGrpSpPr/>
          <p:nvPr/>
        </p:nvGrpSpPr>
        <p:grpSpPr>
          <a:xfrm>
            <a:off x="6666889" y="2718804"/>
            <a:ext cx="3038483" cy="2377046"/>
            <a:chOff x="-586913" y="-5407605"/>
            <a:chExt cx="4006005" cy="8125038"/>
          </a:xfrm>
          <a:scene3d>
            <a:camera prst="orthographicFront"/>
            <a:lightRig rig="flat" dir="t"/>
          </a:scene3d>
        </p:grpSpPr>
        <p:sp>
          <p:nvSpPr>
            <p:cNvPr id="16" name="Скругленный прямоугольник 15"/>
            <p:cNvSpPr/>
            <p:nvPr/>
          </p:nvSpPr>
          <p:spPr>
            <a:xfrm>
              <a:off x="-586913" y="-5407605"/>
              <a:ext cx="4006005" cy="8125038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dirty="0" smtClean="0"/>
                <a:t>Паспорт </a:t>
              </a:r>
              <a:r>
                <a:rPr lang="ru-RU" dirty="0"/>
                <a:t>проекта подписывается: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dirty="0"/>
                <a:t>- инициатором </a:t>
              </a:r>
              <a:r>
                <a:rPr lang="ru-RU" dirty="0" smtClean="0"/>
                <a:t>проекта;</a:t>
              </a:r>
              <a:endParaRPr lang="ru-RU" dirty="0"/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dirty="0"/>
                <a:t>- участниками инициативной группы жителей;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dirty="0"/>
                <a:t>- главой </a:t>
              </a:r>
              <a:r>
                <a:rPr lang="ru-RU" dirty="0" smtClean="0"/>
                <a:t>ГО или МР;</a:t>
              </a:r>
              <a:endParaRPr lang="ru-RU" dirty="0"/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dirty="0"/>
                <a:t>- главой поселения (</a:t>
              </a:r>
              <a:r>
                <a:rPr lang="ru-RU" dirty="0" smtClean="0"/>
                <a:t>при необходимости).</a:t>
              </a:r>
              <a:endParaRPr lang="ru-RU" dirty="0"/>
            </a:p>
          </p:txBody>
        </p:sp>
        <p:sp>
          <p:nvSpPr>
            <p:cNvPr id="17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endParaRPr lang="ru-RU" sz="1500" kern="1200" dirty="0"/>
            </a:p>
          </p:txBody>
        </p:sp>
      </p:grpSp>
      <p:grpSp>
        <p:nvGrpSpPr>
          <p:cNvPr id="18" name="Группа 17"/>
          <p:cNvGrpSpPr/>
          <p:nvPr/>
        </p:nvGrpSpPr>
        <p:grpSpPr>
          <a:xfrm>
            <a:off x="6685248" y="5270767"/>
            <a:ext cx="3038400" cy="890130"/>
            <a:chOff x="-294298" y="-479190"/>
            <a:chExt cx="3854045" cy="3261230"/>
          </a:xfrm>
          <a:scene3d>
            <a:camera prst="orthographicFront"/>
            <a:lightRig rig="flat" dir="t"/>
          </a:scene3d>
        </p:grpSpPr>
        <p:sp>
          <p:nvSpPr>
            <p:cNvPr id="19" name="Скругленный прямоугольник 18"/>
            <p:cNvSpPr/>
            <p:nvPr/>
          </p:nvSpPr>
          <p:spPr>
            <a:xfrm>
              <a:off x="-294298" y="-479190"/>
              <a:ext cx="3854045" cy="3261230"/>
            </a:xfrm>
            <a:prstGeom prst="roundRect">
              <a:avLst>
                <a:gd name="adj" fmla="val 10000"/>
              </a:avLst>
            </a:prstGeom>
            <a:sp3d prstMaterial="dkEdge">
              <a:bevelT w="8200" h="38100"/>
            </a:sp3d>
          </p:spPr>
          <p:style>
            <a:lnRef idx="0">
              <a:schemeClr val="lt1">
                <a:hueOff val="0"/>
                <a:satOff val="0"/>
                <a:lumOff val="0"/>
                <a:alphaOff val="0"/>
              </a:schemeClr>
            </a:lnRef>
            <a:fillRef idx="2">
              <a:schemeClr val="accent3">
                <a:hueOff val="0"/>
                <a:satOff val="0"/>
                <a:lumOff val="0"/>
                <a:alphaOff val="0"/>
              </a:schemeClr>
            </a:fillRef>
            <a:effectRef idx="1">
              <a:schemeClr val="accent3">
                <a:hueOff val="0"/>
                <a:satOff val="0"/>
                <a:lumOff val="0"/>
                <a:alphaOff val="0"/>
              </a:schemeClr>
            </a:effectRef>
            <a:fontRef idx="minor">
              <a:schemeClr val="dk1"/>
            </a:fontRef>
          </p:style>
          <p:txBody>
            <a:bodyPr anchor="ctr"/>
            <a:lstStyle/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dirty="0" smtClean="0"/>
                <a:t>Паспорт подается инициатором проекта </a:t>
              </a:r>
            </a:p>
            <a:p>
              <a:pPr lvl="0" algn="ctr" defTabSz="889000">
                <a:lnSpc>
                  <a:spcPct val="90000"/>
                </a:lnSpc>
                <a:spcBef>
                  <a:spcPct val="0"/>
                </a:spcBef>
              </a:pPr>
              <a:r>
                <a:rPr lang="ru-RU" dirty="0" smtClean="0"/>
                <a:t>в проектный офис.</a:t>
              </a:r>
              <a:endParaRPr lang="ru-RU" dirty="0"/>
            </a:p>
          </p:txBody>
        </p:sp>
        <p:sp>
          <p:nvSpPr>
            <p:cNvPr id="20" name="Скругленный прямоугольник 4"/>
            <p:cNvSpPr/>
            <p:nvPr/>
          </p:nvSpPr>
          <p:spPr>
            <a:xfrm>
              <a:off x="40800" y="41734"/>
              <a:ext cx="3378292" cy="1311393"/>
            </a:xfrm>
            <a:prstGeom prst="rect">
              <a:avLst/>
            </a:prstGeom>
            <a:sp3d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dk1"/>
            </a:fontRef>
          </p:style>
          <p:txBody>
            <a:bodyPr spcFirstLastPara="0" vert="horz" wrap="square" lIns="76200" tIns="76200" rIns="76200" bIns="76200" numCol="1" spcCol="1270" anchor="ctr" anchorCtr="0">
              <a:noAutofit/>
            </a:bodyPr>
            <a:lstStyle/>
            <a:p>
              <a:pPr lvl="0" algn="ctr" defTabSz="889000">
                <a:spcBef>
                  <a:spcPct val="0"/>
                </a:spcBef>
              </a:pPr>
              <a:endParaRPr lang="ru-RU" sz="1500" kern="1200" dirty="0"/>
            </a:p>
          </p:txBody>
        </p:sp>
      </p:grpSp>
    </p:spTree>
    <p:extLst>
      <p:ext uri="{BB962C8B-B14F-4D97-AF65-F5344CB8AC3E}">
        <p14:creationId xmlns:p14="http://schemas.microsoft.com/office/powerpoint/2010/main" val="19609883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Апекс">
      <a:dk1>
        <a:sysClr val="windowText" lastClr="000000"/>
      </a:dk1>
      <a:lt1>
        <a:sysClr val="window" lastClr="FFFFFF"/>
      </a:lt1>
      <a:dk2>
        <a:srgbClr val="69676D"/>
      </a:dk2>
      <a:lt2>
        <a:srgbClr val="C9C2D1"/>
      </a:lt2>
      <a:accent1>
        <a:srgbClr val="CEB966"/>
      </a:accent1>
      <a:accent2>
        <a:srgbClr val="9CB084"/>
      </a:accent2>
      <a:accent3>
        <a:srgbClr val="6BB1C9"/>
      </a:accent3>
      <a:accent4>
        <a:srgbClr val="6585CF"/>
      </a:accent4>
      <a:accent5>
        <a:srgbClr val="7E6BC9"/>
      </a:accent5>
      <a:accent6>
        <a:srgbClr val="A379BB"/>
      </a:accent6>
      <a:hlink>
        <a:srgbClr val="410082"/>
      </a:hlink>
      <a:folHlink>
        <a:srgbClr val="932968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Date xmlns="e0e05f54-cbf1-4c6c-9b4a-ded4f332edc5">2017-03-19T21:00:00+00:00</DocDate>
    <_x0032__x0020__x0443__x0440__x043e__x0432__x0435__x043d__x044c__x0020__x0433__x0440__x0443__x043f__x043f__x0438__x0440__x043e__x0432__x043a__x0438_ xmlns="e6dbffe7-f432-4881-9e07-80cb699f159b">3</_x0032__x0020__x0443__x0440__x043e__x0432__x0435__x043d__x044c__x0020__x0433__x0440__x0443__x043f__x043f__x0438__x0440__x043e__x0432__x043a__x0438_>
    <_x041e__x043f__x0438__x0441__x0430__x043d__x0438__x0435__x0020__x0434__x043e__x043a__x0443__x043c__x0435__x043d__x0442__x0430_ xmlns="e6dbffe7-f432-4881-9e07-80cb699f159b">Презентация ДТР об алгоритме реализации губернаторского проекта.</_x041e__x043f__x0438__x0441__x0430__x043d__x0438__x0435__x0020__x0434__x043e__x043a__x0443__x043c__x0435__x043d__x0442__x0430_>
    <docType xmlns="1c3e5e44-5afc-4e32-9e49-e9b2ac936314">40</docType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Документ" ma:contentTypeID="0x0101007EB364FB0695DA4381091AC1223F08D8" ma:contentTypeVersion="9" ma:contentTypeDescription="Создание документа." ma:contentTypeScope="" ma:versionID="1e9b1c47d6f7ba40e6d6802c09ae6e4b">
  <xsd:schema xmlns:xsd="http://www.w3.org/2001/XMLSchema" xmlns:xs="http://www.w3.org/2001/XMLSchema" xmlns:p="http://schemas.microsoft.com/office/2006/metadata/properties" xmlns:ns2="e0e05f54-cbf1-4c6c-9b4a-ded4f332edc5" xmlns:ns3="1c3e5e44-5afc-4e32-9e49-e9b2ac936314" xmlns:ns4="e6dbffe7-f432-4881-9e07-80cb699f159b" targetNamespace="http://schemas.microsoft.com/office/2006/metadata/properties" ma:root="true" ma:fieldsID="a2d66b5123b0b63c7972cae9c078dcb3" ns2:_="" ns3:_="" ns4:_="">
    <xsd:import namespace="e0e05f54-cbf1-4c6c-9b4a-ded4f332edc5"/>
    <xsd:import namespace="1c3e5e44-5afc-4e32-9e49-e9b2ac936314"/>
    <xsd:import namespace="e6dbffe7-f432-4881-9e07-80cb699f159b"/>
    <xsd:element name="properties">
      <xsd:complexType>
        <xsd:sequence>
          <xsd:element name="documentManagement">
            <xsd:complexType>
              <xsd:all>
                <xsd:element ref="ns2:DocDate" minOccurs="0"/>
                <xsd:element ref="ns3:docType" minOccurs="0"/>
                <xsd:element ref="ns4:_x0032__x0020__x0443__x0440__x043e__x0432__x0435__x043d__x044c__x0020__x0433__x0440__x0443__x043f__x043f__x0438__x0440__x043e__x0432__x043a__x0438_" minOccurs="0"/>
                <xsd:element ref="ns4:_x041e__x043f__x0438__x0441__x0430__x043d__x0438__x0435__x0020__x0434__x043e__x043a__x0443__x043c__x0435__x043d__x0442__x0430_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0e05f54-cbf1-4c6c-9b4a-ded4f332edc5" elementFormDefault="qualified">
    <xsd:import namespace="http://schemas.microsoft.com/office/2006/documentManagement/types"/>
    <xsd:import namespace="http://schemas.microsoft.com/office/infopath/2007/PartnerControls"/>
    <xsd:element name="DocDate" ma:index="8" nillable="true" ma:displayName="Дата документа" ma:format="DateOnly" ma:internalName="DocDat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c3e5e44-5afc-4e32-9e49-e9b2ac936314" elementFormDefault="qualified">
    <xsd:import namespace="http://schemas.microsoft.com/office/2006/documentManagement/types"/>
    <xsd:import namespace="http://schemas.microsoft.com/office/infopath/2007/PartnerControls"/>
    <xsd:element name="docType" ma:index="9" nillable="true" ma:displayName="Тип документа" ma:list="{03a9f6e3-d79c-4b14-9d3c-205707bc9f9d}" ma:internalName="docType" ma:readOnly="false" ma:showField="Title" ma:web="f7e3a542-7c2f-4a41-abcc-73d2b05ec0f8">
      <xsd:simpleType>
        <xsd:restriction base="dms:Lookup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6dbffe7-f432-4881-9e07-80cb699f159b" elementFormDefault="qualified">
    <xsd:import namespace="http://schemas.microsoft.com/office/2006/documentManagement/types"/>
    <xsd:import namespace="http://schemas.microsoft.com/office/infopath/2007/PartnerControls"/>
    <xsd:element name="_x0032__x0020__x0443__x0440__x043e__x0432__x0435__x043d__x044c__x0020__x0433__x0440__x0443__x043f__x043f__x0438__x0440__x043e__x0432__x043a__x0438_" ma:index="10" nillable="true" ma:displayName="Дополнительный уровень группировки" ma:description="2 уровень группировки для подразделов" ma:list="{e54616ce-7495-4f50-b44a-c7bc9c72ea7e}" ma:internalName="_x0032__x0020__x0443__x0440__x043e__x0432__x0435__x043d__x044c__x0020__x0433__x0440__x0443__x043f__x043f__x0438__x0440__x043e__x0432__x043a__x0438_" ma:readOnly="false" ma:showField="Title">
      <xsd:simpleType>
        <xsd:restriction base="dms:Lookup"/>
      </xsd:simpleType>
    </xsd:element>
    <xsd:element name="_x041e__x043f__x0438__x0441__x0430__x043d__x0438__x0435__x0020__x0434__x043e__x043a__x0443__x043c__x0435__x043d__x0442__x0430_" ma:index="11" nillable="true" ma:displayName="Описание документа" ma:internalName="_x041e__x043f__x0438__x0441__x0430__x043d__x0438__x0435__x0020__x0434__x043e__x043a__x0443__x043c__x0435__x043d__x0442__x0430_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Тип контента"/>
        <xsd:element ref="dc:title" minOccurs="0" maxOccurs="1" ma:index="4" ma:displayName="Название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1542779A-309E-4F5E-B18A-4584F4DDA5A0}">
  <ds:schemaRefs>
    <ds:schemaRef ds:uri="http://purl.org/dc/terms/"/>
    <ds:schemaRef ds:uri="http://www.w3.org/XML/1998/namespace"/>
    <ds:schemaRef ds:uri="http://purl.org/dc/dcmitype/"/>
    <ds:schemaRef ds:uri="http://schemas.microsoft.com/office/2006/documentManagement/types"/>
    <ds:schemaRef ds:uri="e6dbffe7-f432-4881-9e07-80cb699f159b"/>
    <ds:schemaRef ds:uri="http://schemas.microsoft.com/office/infopath/2007/PartnerControls"/>
    <ds:schemaRef ds:uri="http://purl.org/dc/elements/1.1/"/>
    <ds:schemaRef ds:uri="1c3e5e44-5afc-4e32-9e49-e9b2ac936314"/>
    <ds:schemaRef ds:uri="http://schemas.openxmlformats.org/package/2006/metadata/core-properties"/>
    <ds:schemaRef ds:uri="e0e05f54-cbf1-4c6c-9b4a-ded4f332edc5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BC0EFFED-1CE0-4400-B757-B357D949EA1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e0e05f54-cbf1-4c6c-9b4a-ded4f332edc5"/>
    <ds:schemaRef ds:uri="1c3e5e44-5afc-4e32-9e49-e9b2ac936314"/>
    <ds:schemaRef ds:uri="e6dbffe7-f432-4881-9e07-80cb699f159b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0AF788F2-A762-4EB5-B7B6-CA935E702A7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14009</TotalTime>
  <Words>1530</Words>
  <Application>Microsoft Office PowerPoint</Application>
  <PresentationFormat>Лист A4 (210x297 мм)</PresentationFormat>
  <Paragraphs>336</Paragraphs>
  <Slides>14</Slides>
  <Notes>14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Правительство ЯО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Смирнова Екатерина Александровна</dc:creator>
  <cp:lastModifiedBy>user</cp:lastModifiedBy>
  <cp:revision>1013</cp:revision>
  <cp:lastPrinted>2016-08-25T09:29:02Z</cp:lastPrinted>
  <dcterms:created xsi:type="dcterms:W3CDTF">2013-12-24T10:06:32Z</dcterms:created>
  <dcterms:modified xsi:type="dcterms:W3CDTF">2017-03-27T08:23:36Z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0x0101007EB364FB0695DA4381091AC1223F08D8</vt:lpwstr>
  </property>
</Properties>
</file>